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1"/>
  </p:notesMasterIdLst>
  <p:sldIdLst>
    <p:sldId id="256" r:id="rId2"/>
    <p:sldId id="257" r:id="rId3"/>
    <p:sldId id="270" r:id="rId4"/>
    <p:sldId id="258" r:id="rId5"/>
    <p:sldId id="269" r:id="rId6"/>
    <p:sldId id="276" r:id="rId7"/>
    <p:sldId id="273" r:id="rId8"/>
    <p:sldId id="274" r:id="rId9"/>
    <p:sldId id="277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74442-CABE-421F-A9C1-561E58B6A86B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58DA5-F528-4728-BC72-275B5A76EB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78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CA64-E766-463C-8C24-D65D7A169AB4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4188-8248-4E34-B2BF-3F26606E18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66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CA64-E766-463C-8C24-D65D7A169AB4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4188-8248-4E34-B2BF-3F26606E18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69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CA64-E766-463C-8C24-D65D7A169AB4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4188-8248-4E34-B2BF-3F26606E18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78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CA64-E766-463C-8C24-D65D7A169AB4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4188-8248-4E34-B2BF-3F26606E18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8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CA64-E766-463C-8C24-D65D7A169AB4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4188-8248-4E34-B2BF-3F26606E18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5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CA64-E766-463C-8C24-D65D7A169AB4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4188-8248-4E34-B2BF-3F26606E18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07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CA64-E766-463C-8C24-D65D7A169AB4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4188-8248-4E34-B2BF-3F26606E18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05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CA64-E766-463C-8C24-D65D7A169AB4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4188-8248-4E34-B2BF-3F26606E18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61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CA64-E766-463C-8C24-D65D7A169AB4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4188-8248-4E34-B2BF-3F26606E18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94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CA64-E766-463C-8C24-D65D7A169AB4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4188-8248-4E34-B2BF-3F26606E18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14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CA64-E766-463C-8C24-D65D7A169AB4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4188-8248-4E34-B2BF-3F26606E18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1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9CA64-E766-463C-8C24-D65D7A169AB4}" type="datetimeFigureOut">
              <a:rPr lang="en-GB" smtClean="0"/>
              <a:t>04/09/2020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14188-8248-4E34-B2BF-3F26606E184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95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alwaycity.ie/vacant-sites-information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ln w="9525">
            <a:noFill/>
            <a:prstDash val="sysDot"/>
          </a:ln>
        </p:spPr>
        <p:txBody>
          <a:bodyPr/>
          <a:lstStyle/>
          <a:p>
            <a:pPr algn="r"/>
            <a:r>
              <a:rPr lang="en-GB" b="1" dirty="0"/>
              <a:t>Galway City Vacant Site Register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228305"/>
            <a:ext cx="9222557" cy="1012997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GB" dirty="0">
                <a:latin typeface="+mj-lt"/>
              </a:rPr>
              <a:t>Planning Strategic Policy Committee Meeting</a:t>
            </a:r>
          </a:p>
          <a:p>
            <a:pPr algn="r"/>
            <a:r>
              <a:rPr lang="en-GB" sz="1900" b="1" dirty="0">
                <a:latin typeface="+mj-lt"/>
              </a:rPr>
              <a:t>1</a:t>
            </a:r>
            <a:r>
              <a:rPr lang="en-GB" sz="1900" b="1" baseline="30000" dirty="0">
                <a:latin typeface="+mj-lt"/>
              </a:rPr>
              <a:t>st</a:t>
            </a:r>
            <a:r>
              <a:rPr lang="en-GB" sz="1900" b="1" dirty="0">
                <a:latin typeface="+mj-lt"/>
              </a:rPr>
              <a:t> September 2020</a:t>
            </a:r>
            <a:br>
              <a:rPr lang="en-GB" sz="1900" b="1" dirty="0">
                <a:latin typeface="+mj-lt"/>
              </a:rPr>
            </a:br>
            <a:endParaRPr lang="en-GB" sz="1900" b="1" dirty="0">
              <a:latin typeface="+mj-lt"/>
            </a:endParaRPr>
          </a:p>
          <a:p>
            <a:pPr algn="r"/>
            <a:r>
              <a:rPr lang="en-GB" sz="1900" dirty="0">
                <a:latin typeface="+mj-lt"/>
              </a:rPr>
              <a:t>Kate Moloney, Assistant Planner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1838" y="5826500"/>
            <a:ext cx="12120162" cy="1031500"/>
            <a:chOff x="71838" y="5826500"/>
            <a:chExt cx="12120162" cy="1031500"/>
          </a:xfrm>
        </p:grpSpPr>
        <p:sp>
          <p:nvSpPr>
            <p:cNvPr id="4" name="Rectangle 1"/>
            <p:cNvSpPr txBox="1">
              <a:spLocks noChangeArrowheads="1"/>
            </p:cNvSpPr>
            <p:nvPr/>
          </p:nvSpPr>
          <p:spPr bwMode="auto">
            <a:xfrm>
              <a:off x="4353891" y="5826500"/>
              <a:ext cx="7838109" cy="10315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28080" rIns="0" bIns="0" numCol="1" anchor="ctr" anchorCtr="0" compatLnSpc="1">
              <a:prstTxWarp prst="textNoShape">
                <a:avLst/>
              </a:prstTxWarp>
            </a:bodyPr>
            <a:lstStyle>
              <a:lvl1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+mj-lt"/>
                  <a:ea typeface="+mj-ea"/>
                  <a:cs typeface="+mj-cs"/>
                </a:defRPr>
              </a:lvl1pPr>
              <a:lvl2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</a:pPr>
              <a:endParaRPr lang="en-IE" altLang="en-US" sz="3200" kern="0" dirty="0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38" y="6381750"/>
              <a:ext cx="1618002" cy="385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259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4863" indent="-627063">
              <a:buFont typeface="Courier New" panose="02070309020205020404" pitchFamily="49" charset="0"/>
              <a:buChar char="o"/>
            </a:pPr>
            <a:r>
              <a:rPr lang="en-GB" sz="3600" dirty="0"/>
              <a:t>Origins + purpose of the Vacant Site Levy</a:t>
            </a:r>
          </a:p>
          <a:p>
            <a:pPr marL="804863" indent="-627063">
              <a:buFont typeface="Courier New" panose="02070309020205020404" pitchFamily="49" charset="0"/>
              <a:buChar char="o"/>
            </a:pPr>
            <a:r>
              <a:rPr lang="en-GB" sz="3600" dirty="0"/>
              <a:t>Procedure for entry on register</a:t>
            </a:r>
          </a:p>
          <a:p>
            <a:pPr marL="804863" indent="-627063">
              <a:buFont typeface="Courier New" panose="02070309020205020404" pitchFamily="49" charset="0"/>
              <a:buChar char="o"/>
            </a:pPr>
            <a:r>
              <a:rPr lang="en-GB" sz="3600" dirty="0"/>
              <a:t>Galway City Vacant Site Register</a:t>
            </a:r>
          </a:p>
          <a:p>
            <a:pPr marL="804863" indent="-627063">
              <a:buFont typeface="Courier New" panose="02070309020205020404" pitchFamily="49" charset="0"/>
              <a:buChar char="o"/>
            </a:pPr>
            <a:r>
              <a:rPr lang="en-GB" sz="3600" dirty="0"/>
              <a:t>Next steps</a:t>
            </a:r>
          </a:p>
          <a:p>
            <a:pPr marL="804863" indent="-627063">
              <a:buFont typeface="Courier New" panose="02070309020205020404" pitchFamily="49" charset="0"/>
              <a:buChar char="o"/>
            </a:pPr>
            <a:r>
              <a:rPr lang="en-GB" sz="3600" dirty="0"/>
              <a:t>Questions 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71838" y="5731250"/>
            <a:ext cx="12120162" cy="1031500"/>
            <a:chOff x="71838" y="5826500"/>
            <a:chExt cx="12120162" cy="1031500"/>
          </a:xfrm>
        </p:grpSpPr>
        <p:sp>
          <p:nvSpPr>
            <p:cNvPr id="8" name="Rectangle 1"/>
            <p:cNvSpPr txBox="1">
              <a:spLocks noChangeArrowheads="1"/>
            </p:cNvSpPr>
            <p:nvPr/>
          </p:nvSpPr>
          <p:spPr bwMode="auto">
            <a:xfrm>
              <a:off x="4353891" y="5826500"/>
              <a:ext cx="7838109" cy="10315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28080" rIns="0" bIns="0" numCol="1" anchor="ctr" anchorCtr="0" compatLnSpc="1">
              <a:prstTxWarp prst="textNoShape">
                <a:avLst/>
              </a:prstTxWarp>
            </a:bodyPr>
            <a:lstStyle>
              <a:lvl1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+mj-lt"/>
                  <a:ea typeface="+mj-ea"/>
                  <a:cs typeface="+mj-cs"/>
                </a:defRPr>
              </a:lvl1pPr>
              <a:lvl2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</a:pPr>
              <a:endParaRPr lang="en-IE" altLang="en-US" sz="3200" kern="0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38" y="6381750"/>
              <a:ext cx="1618002" cy="385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Google Shape;220;p35"/>
          <p:cNvSpPr txBox="1">
            <a:spLocks/>
          </p:cNvSpPr>
          <p:nvPr/>
        </p:nvSpPr>
        <p:spPr>
          <a:xfrm>
            <a:off x="591949" y="554869"/>
            <a:ext cx="8118417" cy="126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Overview</a:t>
            </a:r>
            <a:endParaRPr lang="en-GB" sz="3600" dirty="0"/>
          </a:p>
        </p:txBody>
      </p:sp>
      <p:cxnSp>
        <p:nvCxnSpPr>
          <p:cNvPr id="13" name="Google Shape;230;p35"/>
          <p:cNvCxnSpPr/>
          <p:nvPr/>
        </p:nvCxnSpPr>
        <p:spPr>
          <a:xfrm>
            <a:off x="807748" y="27476"/>
            <a:ext cx="0" cy="5968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2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34988" indent="-534988">
              <a:buFont typeface="Courier New" panose="02070309020205020404" pitchFamily="49" charset="0"/>
              <a:buChar char="o"/>
            </a:pPr>
            <a:r>
              <a:rPr lang="en-GB" dirty="0"/>
              <a:t>Introduced by the </a:t>
            </a:r>
            <a:r>
              <a:rPr lang="en-GB" b="1" dirty="0"/>
              <a:t>Urban Regeneration &amp; Housing Act 2015</a:t>
            </a:r>
            <a:r>
              <a:rPr lang="en-GB" dirty="0"/>
              <a:t>. The </a:t>
            </a:r>
            <a:r>
              <a:rPr lang="en-GB" b="1" dirty="0"/>
              <a:t>Planning and Development (Amendment) Act 2018 </a:t>
            </a:r>
            <a:r>
              <a:rPr lang="en-GB" dirty="0"/>
              <a:t>increased the VSL rate, from 3% of the market value of a vacant site for 2018, to </a:t>
            </a:r>
            <a:r>
              <a:rPr lang="en-GB" b="1" dirty="0"/>
              <a:t>7% </a:t>
            </a:r>
            <a:r>
              <a:rPr lang="en-GB" dirty="0"/>
              <a:t>for 2019.</a:t>
            </a:r>
          </a:p>
          <a:p>
            <a:pPr marL="534988" indent="-534988">
              <a:buFont typeface="Courier New" panose="02070309020205020404" pitchFamily="49" charset="0"/>
              <a:buChar char="o"/>
            </a:pPr>
            <a:r>
              <a:rPr lang="en-GB" b="1" dirty="0"/>
              <a:t>Purpose</a:t>
            </a:r>
            <a:r>
              <a:rPr lang="en-GB" dirty="0"/>
              <a:t> - site activation and incentivisation measure to ensure that vacant or underutilised land in urban areas is brought into beneficial use. </a:t>
            </a:r>
          </a:p>
          <a:p>
            <a:pPr marL="534988" indent="-534988">
              <a:buFont typeface="Courier New" panose="02070309020205020404" pitchFamily="49" charset="0"/>
              <a:buChar char="o"/>
            </a:pPr>
            <a:r>
              <a:rPr lang="en-GB" b="1" dirty="0"/>
              <a:t>Vacant site </a:t>
            </a:r>
          </a:p>
          <a:p>
            <a:pPr marL="992188" lvl="1" indent="-534988">
              <a:buFont typeface="Courier New" panose="02070309020205020404" pitchFamily="49" charset="0"/>
              <a:buChar char="o"/>
            </a:pPr>
            <a:r>
              <a:rPr lang="en-GB" dirty="0"/>
              <a:t>“site” means any area of land exceeding </a:t>
            </a:r>
            <a:r>
              <a:rPr lang="en-GB" b="1" dirty="0"/>
              <a:t>0.05 hectares </a:t>
            </a:r>
            <a:r>
              <a:rPr lang="en-GB" dirty="0"/>
              <a:t>identified by a planning authority in its functional area but does not include any structure that is a person’s home.</a:t>
            </a:r>
          </a:p>
          <a:p>
            <a:pPr marL="992188" lvl="1" indent="-534988">
              <a:buFont typeface="Courier New" panose="02070309020205020404" pitchFamily="49" charset="0"/>
              <a:buChar char="o"/>
            </a:pPr>
            <a:r>
              <a:rPr lang="en-GB" b="1" dirty="0"/>
              <a:t>Residential land</a:t>
            </a:r>
            <a:r>
              <a:rPr lang="en-GB" dirty="0"/>
              <a:t> - the site must be situated in an area in which there is a need for housing and a suitability for the provision of housing, and the majority of the site must be vacant; </a:t>
            </a:r>
          </a:p>
          <a:p>
            <a:pPr marL="992188" lvl="1" indent="-534988">
              <a:buFont typeface="Courier New" panose="02070309020205020404" pitchFamily="49" charset="0"/>
              <a:buChar char="o"/>
            </a:pPr>
            <a:r>
              <a:rPr lang="en-GB" b="1" dirty="0"/>
              <a:t>Regeneration land - </a:t>
            </a:r>
            <a:r>
              <a:rPr lang="en-GB" dirty="0"/>
              <a:t>the vacant site must exhibit an adverse effect(s) on existing amenities, or reduce the amenity provided by existing public infrastructure and facilities.</a:t>
            </a:r>
          </a:p>
          <a:p>
            <a:pPr marL="992188" lvl="1" indent="-534988">
              <a:buFont typeface="Courier New" panose="02070309020205020404" pitchFamily="49" charset="0"/>
              <a:buChar char="o"/>
            </a:pPr>
            <a:endParaRPr lang="en-GB" dirty="0"/>
          </a:p>
          <a:p>
            <a:pPr marL="534988" indent="-534988">
              <a:buFont typeface="Courier New" panose="02070309020205020404" pitchFamily="49" charset="0"/>
              <a:buChar char="o"/>
            </a:pPr>
            <a:endParaRPr lang="en-GB" b="1" dirty="0"/>
          </a:p>
          <a:p>
            <a:pPr marL="534988" indent="-534988">
              <a:buFont typeface="Courier New" panose="02070309020205020404" pitchFamily="49" charset="0"/>
              <a:buChar char="o"/>
            </a:pPr>
            <a:endParaRPr lang="en-GB" dirty="0"/>
          </a:p>
          <a:p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71838" y="5731250"/>
            <a:ext cx="12120162" cy="1031500"/>
            <a:chOff x="71838" y="5826500"/>
            <a:chExt cx="12120162" cy="1031500"/>
          </a:xfrm>
        </p:grpSpPr>
        <p:sp>
          <p:nvSpPr>
            <p:cNvPr id="8" name="Rectangle 1"/>
            <p:cNvSpPr txBox="1">
              <a:spLocks noChangeArrowheads="1"/>
            </p:cNvSpPr>
            <p:nvPr/>
          </p:nvSpPr>
          <p:spPr bwMode="auto">
            <a:xfrm>
              <a:off x="4353891" y="5826500"/>
              <a:ext cx="7838109" cy="10315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28080" rIns="0" bIns="0" numCol="1" anchor="ctr" anchorCtr="0" compatLnSpc="1">
              <a:prstTxWarp prst="textNoShape">
                <a:avLst/>
              </a:prstTxWarp>
            </a:bodyPr>
            <a:lstStyle>
              <a:lvl1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+mj-lt"/>
                  <a:ea typeface="+mj-ea"/>
                  <a:cs typeface="+mj-cs"/>
                </a:defRPr>
              </a:lvl1pPr>
              <a:lvl2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</a:pPr>
              <a:endParaRPr lang="en-IE" altLang="en-US" sz="3200" kern="0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38" y="6381750"/>
              <a:ext cx="1618002" cy="385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Google Shape;220;p35"/>
          <p:cNvSpPr txBox="1">
            <a:spLocks/>
          </p:cNvSpPr>
          <p:nvPr/>
        </p:nvSpPr>
        <p:spPr>
          <a:xfrm>
            <a:off x="591949" y="554869"/>
            <a:ext cx="8118417" cy="126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Origins + purpose of the Vacant Site Levy</a:t>
            </a:r>
            <a:endParaRPr lang="en-GB" sz="3600" dirty="0"/>
          </a:p>
        </p:txBody>
      </p:sp>
      <p:cxnSp>
        <p:nvCxnSpPr>
          <p:cNvPr id="13" name="Google Shape;230;p35"/>
          <p:cNvCxnSpPr/>
          <p:nvPr/>
        </p:nvCxnSpPr>
        <p:spPr>
          <a:xfrm>
            <a:off x="807748" y="27476"/>
            <a:ext cx="0" cy="5968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97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222;p35"/>
          <p:cNvSpPr/>
          <p:nvPr/>
        </p:nvSpPr>
        <p:spPr>
          <a:xfrm rot="13425487">
            <a:off x="-1365609" y="845506"/>
            <a:ext cx="13734969" cy="4520591"/>
          </a:xfrm>
          <a:custGeom>
            <a:avLst/>
            <a:gdLst/>
            <a:ahLst/>
            <a:cxnLst/>
            <a:rect l="l" t="t" r="r" b="b"/>
            <a:pathLst>
              <a:path w="338953" h="120336" extrusionOk="0">
                <a:moveTo>
                  <a:pt x="0" y="120336"/>
                </a:moveTo>
                <a:lnTo>
                  <a:pt x="76672" y="120336"/>
                </a:lnTo>
                <a:lnTo>
                  <a:pt x="137654" y="59354"/>
                </a:lnTo>
                <a:lnTo>
                  <a:pt x="201004" y="59354"/>
                </a:lnTo>
                <a:lnTo>
                  <a:pt x="260358" y="0"/>
                </a:lnTo>
                <a:lnTo>
                  <a:pt x="338953" y="0"/>
                </a:lnTo>
              </a:path>
            </a:pathLst>
          </a:cu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2" name="Group 11"/>
          <p:cNvGrpSpPr/>
          <p:nvPr/>
        </p:nvGrpSpPr>
        <p:grpSpPr>
          <a:xfrm>
            <a:off x="71838" y="5846884"/>
            <a:ext cx="12120162" cy="1011115"/>
            <a:chOff x="71838" y="5826500"/>
            <a:chExt cx="12120162" cy="1031500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38" y="6381750"/>
              <a:ext cx="1618002" cy="385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"/>
            <p:cNvSpPr txBox="1">
              <a:spLocks noChangeArrowheads="1"/>
            </p:cNvSpPr>
            <p:nvPr/>
          </p:nvSpPr>
          <p:spPr bwMode="auto">
            <a:xfrm>
              <a:off x="4353891" y="5826500"/>
              <a:ext cx="7838109" cy="10315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28080" rIns="0" bIns="0" numCol="1" anchor="ctr" anchorCtr="0" compatLnSpc="1">
              <a:prstTxWarp prst="textNoShape">
                <a:avLst/>
              </a:prstTxWarp>
            </a:bodyPr>
            <a:lstStyle>
              <a:lvl1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+mj-lt"/>
                  <a:ea typeface="+mj-ea"/>
                  <a:cs typeface="+mj-cs"/>
                </a:defRPr>
              </a:lvl1pPr>
              <a:lvl2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</a:pPr>
              <a:endParaRPr lang="en-IE" altLang="en-US" sz="3200" kern="0" dirty="0"/>
            </a:p>
          </p:txBody>
        </p:sp>
      </p:grpSp>
      <p:sp>
        <p:nvSpPr>
          <p:cNvPr id="17" name="Google Shape;198;p34"/>
          <p:cNvSpPr txBox="1"/>
          <p:nvPr/>
        </p:nvSpPr>
        <p:spPr>
          <a:xfrm>
            <a:off x="933575" y="1617488"/>
            <a:ext cx="15096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accent6"/>
                </a:solidFill>
                <a:latin typeface="Abel"/>
                <a:ea typeface="Abel"/>
                <a:cs typeface="Abel"/>
                <a:sym typeface="Abel"/>
              </a:rPr>
              <a:t>1</a:t>
            </a:r>
            <a:endParaRPr b="1" dirty="0">
              <a:solidFill>
                <a:schemeClr val="accent6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18" name="Google Shape;200;p34"/>
          <p:cNvSpPr txBox="1"/>
          <p:nvPr/>
        </p:nvSpPr>
        <p:spPr>
          <a:xfrm>
            <a:off x="5501875" y="2494895"/>
            <a:ext cx="13434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6"/>
                </a:solidFill>
                <a:latin typeface="Abel"/>
                <a:ea typeface="Abel"/>
                <a:cs typeface="Abel"/>
                <a:sym typeface="Abel"/>
              </a:rPr>
              <a:t>2</a:t>
            </a:r>
            <a:endParaRPr b="1" dirty="0">
              <a:solidFill>
                <a:schemeClr val="accent6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19" name="Google Shape;201;p34"/>
          <p:cNvSpPr txBox="1"/>
          <p:nvPr/>
        </p:nvSpPr>
        <p:spPr>
          <a:xfrm>
            <a:off x="3665408" y="3523986"/>
            <a:ext cx="1626600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dirty="0">
                <a:latin typeface="Open Sans Light"/>
                <a:ea typeface="Open Sans Light"/>
                <a:cs typeface="Open Sans Light"/>
                <a:sym typeface="Open Sans Light"/>
              </a:rPr>
              <a:t>Deemed to be  Vacant for the preceding 12 months </a:t>
            </a: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20" name="Google Shape;202;p34"/>
          <p:cNvSpPr txBox="1"/>
          <p:nvPr/>
        </p:nvSpPr>
        <p:spPr>
          <a:xfrm>
            <a:off x="6753674" y="3365193"/>
            <a:ext cx="9546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6"/>
                </a:solidFill>
                <a:latin typeface="Abel"/>
                <a:ea typeface="Abel"/>
                <a:cs typeface="Abel"/>
                <a:sym typeface="Abel"/>
              </a:rPr>
              <a:t>3</a:t>
            </a:r>
            <a:endParaRPr b="1" dirty="0">
              <a:solidFill>
                <a:schemeClr val="accent6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23" name="Google Shape;206;p34"/>
          <p:cNvCxnSpPr/>
          <p:nvPr/>
        </p:nvCxnSpPr>
        <p:spPr>
          <a:xfrm>
            <a:off x="1688375" y="2065350"/>
            <a:ext cx="0" cy="2469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Google Shape;207;p34"/>
          <p:cNvCxnSpPr/>
          <p:nvPr/>
        </p:nvCxnSpPr>
        <p:spPr>
          <a:xfrm flipH="1">
            <a:off x="5273933" y="2925801"/>
            <a:ext cx="180000" cy="1800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" name="Google Shape;208;p34"/>
          <p:cNvCxnSpPr/>
          <p:nvPr/>
        </p:nvCxnSpPr>
        <p:spPr>
          <a:xfrm>
            <a:off x="7249831" y="3913593"/>
            <a:ext cx="0" cy="2469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Google Shape;209;p34"/>
          <p:cNvSpPr txBox="1"/>
          <p:nvPr/>
        </p:nvSpPr>
        <p:spPr>
          <a:xfrm>
            <a:off x="1211075" y="2576852"/>
            <a:ext cx="1108792" cy="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Preliminary Assesment</a:t>
            </a:r>
            <a:endParaRPr sz="1300" b="1" dirty="0">
              <a:solidFill>
                <a:schemeClr val="dk1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27" name="Google Shape;210;p34"/>
          <p:cNvSpPr txBox="1"/>
          <p:nvPr/>
        </p:nvSpPr>
        <p:spPr>
          <a:xfrm>
            <a:off x="3856903" y="3153993"/>
            <a:ext cx="1435105" cy="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Identification of individual sites</a:t>
            </a:r>
            <a:endParaRPr sz="1300" b="1" dirty="0">
              <a:solidFill>
                <a:schemeClr val="dk1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28" name="Google Shape;201;p34"/>
          <p:cNvSpPr txBox="1"/>
          <p:nvPr/>
        </p:nvSpPr>
        <p:spPr>
          <a:xfrm>
            <a:off x="816575" y="2934414"/>
            <a:ext cx="1626600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 Light"/>
                <a:ea typeface="Open Sans Light"/>
                <a:cs typeface="Open Sans Light"/>
                <a:sym typeface="Open Sans Light"/>
              </a:rPr>
              <a:t>Identification of potential vacant sites </a:t>
            </a: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31" name="Google Shape;201;p34"/>
          <p:cNvSpPr txBox="1"/>
          <p:nvPr/>
        </p:nvSpPr>
        <p:spPr>
          <a:xfrm>
            <a:off x="5947873" y="4774084"/>
            <a:ext cx="1936841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dirty="0">
                <a:latin typeface="Open Sans Light"/>
                <a:ea typeface="Open Sans Light"/>
                <a:cs typeface="Open Sans Light"/>
                <a:sym typeface="Open Sans Light"/>
              </a:rPr>
              <a:t>Written notice setting out reasons for the proposed entry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dirty="0">
                <a:latin typeface="Open Sans Light"/>
                <a:ea typeface="Open Sans Light"/>
                <a:cs typeface="Open Sans Light"/>
                <a:sym typeface="Open Sans Light"/>
              </a:rPr>
              <a:t> - </a:t>
            </a:r>
            <a:r>
              <a:rPr lang="en-IE" sz="1200" b="1" dirty="0">
                <a:latin typeface="Open Sans Light"/>
                <a:ea typeface="Open Sans Light"/>
                <a:cs typeface="Open Sans Light"/>
                <a:sym typeface="Open Sans Light"/>
              </a:rPr>
              <a:t>28 days to respond</a:t>
            </a:r>
            <a:endParaRPr sz="1200" b="1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32" name="Google Shape;210;p34"/>
          <p:cNvSpPr txBox="1"/>
          <p:nvPr/>
        </p:nvSpPr>
        <p:spPr>
          <a:xfrm>
            <a:off x="6449609" y="4404091"/>
            <a:ext cx="1435105" cy="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Notification of landowners</a:t>
            </a:r>
            <a:endParaRPr sz="1300" b="1" dirty="0">
              <a:solidFill>
                <a:schemeClr val="dk1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34" name="Google Shape;220;p35"/>
          <p:cNvSpPr txBox="1">
            <a:spLocks/>
          </p:cNvSpPr>
          <p:nvPr/>
        </p:nvSpPr>
        <p:spPr>
          <a:xfrm>
            <a:off x="591950" y="554869"/>
            <a:ext cx="11600050" cy="126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Procedure for entry of sites onto the Vacant Site Register</a:t>
            </a:r>
          </a:p>
        </p:txBody>
      </p:sp>
      <p:cxnSp>
        <p:nvCxnSpPr>
          <p:cNvPr id="35" name="Google Shape;230;p35"/>
          <p:cNvCxnSpPr/>
          <p:nvPr/>
        </p:nvCxnSpPr>
        <p:spPr>
          <a:xfrm>
            <a:off x="807748" y="27476"/>
            <a:ext cx="0" cy="5968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" name="Google Shape;202;p34"/>
          <p:cNvSpPr txBox="1"/>
          <p:nvPr/>
        </p:nvSpPr>
        <p:spPr>
          <a:xfrm>
            <a:off x="9650898" y="3623787"/>
            <a:ext cx="9546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6"/>
                </a:solidFill>
                <a:latin typeface="Abel"/>
                <a:ea typeface="Abel"/>
                <a:cs typeface="Abel"/>
                <a:sym typeface="Abel"/>
              </a:rPr>
              <a:t>4</a:t>
            </a:r>
            <a:endParaRPr b="1" dirty="0">
              <a:solidFill>
                <a:schemeClr val="accent6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22" name="Google Shape;208;p34"/>
          <p:cNvCxnSpPr/>
          <p:nvPr/>
        </p:nvCxnSpPr>
        <p:spPr>
          <a:xfrm>
            <a:off x="10160819" y="4334836"/>
            <a:ext cx="0" cy="2469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Google Shape;201;p34"/>
          <p:cNvSpPr txBox="1"/>
          <p:nvPr/>
        </p:nvSpPr>
        <p:spPr>
          <a:xfrm>
            <a:off x="8323604" y="5082228"/>
            <a:ext cx="2140594" cy="10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dirty="0">
                <a:latin typeface="Open Sans Light"/>
                <a:ea typeface="Open Sans Light"/>
                <a:cs typeface="Open Sans Light"/>
                <a:sym typeface="Open Sans Light"/>
              </a:rPr>
              <a:t>Written notice of entry to the register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dirty="0">
                <a:latin typeface="Open Sans Light"/>
                <a:ea typeface="Open Sans Light"/>
                <a:cs typeface="Open Sans Light"/>
                <a:sym typeface="Open Sans Light"/>
              </a:rPr>
              <a:t> - </a:t>
            </a:r>
            <a:r>
              <a:rPr lang="en-IE" sz="1200" b="1" dirty="0">
                <a:latin typeface="Open Sans Light"/>
                <a:ea typeface="Open Sans Light"/>
                <a:cs typeface="Open Sans Light"/>
                <a:sym typeface="Open Sans Light"/>
              </a:rPr>
              <a:t>28 days to appeal to ABP</a:t>
            </a:r>
            <a:endParaRPr sz="1200" b="1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33" name="Google Shape;210;p34"/>
          <p:cNvSpPr txBox="1"/>
          <p:nvPr/>
        </p:nvSpPr>
        <p:spPr>
          <a:xfrm>
            <a:off x="9029093" y="4712235"/>
            <a:ext cx="1435105" cy="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Entry onto the register</a:t>
            </a:r>
            <a:endParaRPr sz="1300" b="1" dirty="0">
              <a:solidFill>
                <a:schemeClr val="dk1"/>
              </a:solidFill>
              <a:latin typeface="Abel"/>
              <a:ea typeface="Abel"/>
              <a:cs typeface="Abel"/>
              <a:sym typeface="Abel"/>
            </a:endParaRPr>
          </a:p>
        </p:txBody>
      </p:sp>
    </p:spTree>
    <p:extLst>
      <p:ext uri="{BB962C8B-B14F-4D97-AF65-F5344CB8AC3E}">
        <p14:creationId xmlns:p14="http://schemas.microsoft.com/office/powerpoint/2010/main" val="386684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1838" y="5826500"/>
            <a:ext cx="12120162" cy="1031500"/>
            <a:chOff x="71838" y="5826500"/>
            <a:chExt cx="12120162" cy="1031500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38" y="6381750"/>
              <a:ext cx="1618002" cy="385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"/>
            <p:cNvSpPr txBox="1">
              <a:spLocks noChangeArrowheads="1"/>
            </p:cNvSpPr>
            <p:nvPr/>
          </p:nvSpPr>
          <p:spPr bwMode="auto">
            <a:xfrm>
              <a:off x="4353891" y="5826500"/>
              <a:ext cx="7838109" cy="10315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28080" rIns="0" bIns="0" numCol="1" anchor="ctr" anchorCtr="0" compatLnSpc="1">
              <a:prstTxWarp prst="textNoShape">
                <a:avLst/>
              </a:prstTxWarp>
            </a:bodyPr>
            <a:lstStyle>
              <a:lvl1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+mj-lt"/>
                  <a:ea typeface="+mj-ea"/>
                  <a:cs typeface="+mj-cs"/>
                </a:defRPr>
              </a:lvl1pPr>
              <a:lvl2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</a:pPr>
              <a:endParaRPr lang="en-IE" altLang="en-US" sz="3200" kern="0" dirty="0"/>
            </a:p>
          </p:txBody>
        </p:sp>
      </p:grpSp>
      <p:sp>
        <p:nvSpPr>
          <p:cNvPr id="30" name="Google Shape;222;p35"/>
          <p:cNvSpPr/>
          <p:nvPr/>
        </p:nvSpPr>
        <p:spPr>
          <a:xfrm>
            <a:off x="229825" y="1597453"/>
            <a:ext cx="11809775" cy="3678375"/>
          </a:xfrm>
          <a:custGeom>
            <a:avLst/>
            <a:gdLst/>
            <a:ahLst/>
            <a:cxnLst/>
            <a:rect l="l" t="t" r="r" b="b"/>
            <a:pathLst>
              <a:path w="338953" h="120336" extrusionOk="0">
                <a:moveTo>
                  <a:pt x="0" y="120336"/>
                </a:moveTo>
                <a:lnTo>
                  <a:pt x="76672" y="120336"/>
                </a:lnTo>
                <a:lnTo>
                  <a:pt x="137654" y="59354"/>
                </a:lnTo>
                <a:lnTo>
                  <a:pt x="201004" y="59354"/>
                </a:lnTo>
                <a:lnTo>
                  <a:pt x="260358" y="0"/>
                </a:lnTo>
                <a:lnTo>
                  <a:pt x="338953" y="0"/>
                </a:lnTo>
              </a:path>
            </a:pathLst>
          </a:cu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36" name="Google Shape;228;p35"/>
          <p:cNvCxnSpPr/>
          <p:nvPr/>
        </p:nvCxnSpPr>
        <p:spPr>
          <a:xfrm>
            <a:off x="4536883" y="3690700"/>
            <a:ext cx="180000" cy="1800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" name="Google Shape;202;p34"/>
          <p:cNvSpPr txBox="1"/>
          <p:nvPr/>
        </p:nvSpPr>
        <p:spPr>
          <a:xfrm>
            <a:off x="600780" y="4661352"/>
            <a:ext cx="9546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6"/>
                </a:solidFill>
                <a:latin typeface="Abel"/>
                <a:ea typeface="Abel"/>
                <a:cs typeface="Abel"/>
                <a:sym typeface="Abel"/>
              </a:rPr>
              <a:t>5</a:t>
            </a:r>
            <a:endParaRPr b="1" dirty="0">
              <a:solidFill>
                <a:schemeClr val="accent6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38" name="Google Shape;208;p34"/>
          <p:cNvCxnSpPr/>
          <p:nvPr/>
        </p:nvCxnSpPr>
        <p:spPr>
          <a:xfrm>
            <a:off x="1078080" y="5124296"/>
            <a:ext cx="0" cy="2469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Google Shape;201;p34"/>
          <p:cNvSpPr txBox="1"/>
          <p:nvPr/>
        </p:nvSpPr>
        <p:spPr>
          <a:xfrm>
            <a:off x="264780" y="5642950"/>
            <a:ext cx="1897306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dirty="0">
                <a:latin typeface="Open Sans Light"/>
                <a:ea typeface="Open Sans Light"/>
                <a:cs typeface="Open Sans Light"/>
                <a:sym typeface="Open Sans Light"/>
              </a:rPr>
              <a:t>Planning Authority to establish market value</a:t>
            </a: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0" name="Google Shape;210;p34"/>
          <p:cNvSpPr txBox="1"/>
          <p:nvPr/>
        </p:nvSpPr>
        <p:spPr>
          <a:xfrm>
            <a:off x="360528" y="5272957"/>
            <a:ext cx="1435105" cy="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Market Value</a:t>
            </a:r>
            <a:endParaRPr sz="1300" b="1" dirty="0">
              <a:solidFill>
                <a:schemeClr val="dk1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41" name="Google Shape;202;p34"/>
          <p:cNvSpPr txBox="1"/>
          <p:nvPr/>
        </p:nvSpPr>
        <p:spPr>
          <a:xfrm>
            <a:off x="3876591" y="3258132"/>
            <a:ext cx="9546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6"/>
                </a:solidFill>
                <a:latin typeface="Abel"/>
                <a:ea typeface="Abel"/>
                <a:cs typeface="Abel"/>
                <a:sym typeface="Abel"/>
              </a:rPr>
              <a:t>6</a:t>
            </a:r>
            <a:endParaRPr b="1" dirty="0">
              <a:solidFill>
                <a:schemeClr val="accent6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43" name="Google Shape;201;p34"/>
          <p:cNvSpPr txBox="1"/>
          <p:nvPr/>
        </p:nvSpPr>
        <p:spPr>
          <a:xfrm>
            <a:off x="4007978" y="4470878"/>
            <a:ext cx="1956685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dirty="0">
                <a:latin typeface="Open Sans Light"/>
                <a:ea typeface="Open Sans Light"/>
                <a:cs typeface="Open Sans Light"/>
                <a:sym typeface="Open Sans Light"/>
              </a:rPr>
              <a:t>Written notification issued to the site owner of market valuation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dirty="0">
                <a:latin typeface="Open Sans Light"/>
                <a:ea typeface="Open Sans Light"/>
                <a:cs typeface="Open Sans Light"/>
                <a:sym typeface="Open Sans Light"/>
              </a:rPr>
              <a:t> - </a:t>
            </a:r>
            <a:r>
              <a:rPr lang="en-IE" sz="1200" b="1" dirty="0">
                <a:latin typeface="Open Sans Light"/>
                <a:ea typeface="Open Sans Light"/>
                <a:cs typeface="Open Sans Light"/>
                <a:sym typeface="Open Sans Light"/>
              </a:rPr>
              <a:t>Appeal within 28 days to Valuation Tribunal </a:t>
            </a:r>
            <a:endParaRPr sz="1200" b="1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4" name="Google Shape;210;p34"/>
          <p:cNvSpPr txBox="1"/>
          <p:nvPr/>
        </p:nvSpPr>
        <p:spPr>
          <a:xfrm>
            <a:off x="4353891" y="4103758"/>
            <a:ext cx="1435105" cy="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Notification of Market Value</a:t>
            </a:r>
            <a:endParaRPr sz="1300" b="1" dirty="0">
              <a:solidFill>
                <a:schemeClr val="dk1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45" name="Google Shape;202;p34"/>
          <p:cNvSpPr txBox="1"/>
          <p:nvPr/>
        </p:nvSpPr>
        <p:spPr>
          <a:xfrm>
            <a:off x="7105786" y="2417287"/>
            <a:ext cx="9546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6"/>
                </a:solidFill>
                <a:latin typeface="Abel"/>
                <a:ea typeface="Abel"/>
                <a:cs typeface="Abel"/>
                <a:sym typeface="Abel"/>
              </a:rPr>
              <a:t>7</a:t>
            </a:r>
            <a:endParaRPr b="1" dirty="0">
              <a:solidFill>
                <a:schemeClr val="accent6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46" name="Google Shape;208;p34"/>
          <p:cNvCxnSpPr/>
          <p:nvPr/>
        </p:nvCxnSpPr>
        <p:spPr>
          <a:xfrm>
            <a:off x="7583086" y="3007771"/>
            <a:ext cx="0" cy="2469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Google Shape;201;p34"/>
          <p:cNvSpPr txBox="1"/>
          <p:nvPr/>
        </p:nvSpPr>
        <p:spPr>
          <a:xfrm>
            <a:off x="6893085" y="4012354"/>
            <a:ext cx="1806534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dirty="0">
                <a:latin typeface="Open Sans Light"/>
                <a:ea typeface="Open Sans Light"/>
                <a:cs typeface="Open Sans Light"/>
                <a:sym typeface="Open Sans Light"/>
              </a:rPr>
              <a:t>Issued from 1 Jan for preceding year. Opportunity to </a:t>
            </a:r>
            <a:r>
              <a:rPr lang="en-IE" sz="1200" b="1" dirty="0">
                <a:latin typeface="Open Sans Light"/>
                <a:ea typeface="Open Sans Light"/>
                <a:cs typeface="Open Sans Light"/>
                <a:sym typeface="Open Sans Light"/>
              </a:rPr>
              <a:t>appeal within 28 days to An </a:t>
            </a:r>
            <a:r>
              <a:rPr lang="en-IE" sz="1200" b="1" dirty="0" err="1">
                <a:latin typeface="Open Sans Light"/>
                <a:ea typeface="Open Sans Light"/>
                <a:cs typeface="Open Sans Light"/>
                <a:sym typeface="Open Sans Light"/>
              </a:rPr>
              <a:t>Bord</a:t>
            </a:r>
            <a:r>
              <a:rPr lang="en-IE" sz="1200" b="1" dirty="0"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IE" sz="1200" b="1" dirty="0" err="1">
                <a:latin typeface="Open Sans Light"/>
                <a:ea typeface="Open Sans Light"/>
                <a:cs typeface="Open Sans Light"/>
                <a:sym typeface="Open Sans Light"/>
              </a:rPr>
              <a:t>Pleanala</a:t>
            </a:r>
            <a:endParaRPr sz="1200" b="1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8" name="Google Shape;210;p34"/>
          <p:cNvSpPr txBox="1"/>
          <p:nvPr/>
        </p:nvSpPr>
        <p:spPr>
          <a:xfrm>
            <a:off x="6865533" y="3569500"/>
            <a:ext cx="1435105" cy="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Demand for payment</a:t>
            </a:r>
            <a:endParaRPr sz="1300" b="1" dirty="0">
              <a:solidFill>
                <a:schemeClr val="dk1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49" name="Google Shape;202;p34"/>
          <p:cNvSpPr txBox="1"/>
          <p:nvPr/>
        </p:nvSpPr>
        <p:spPr>
          <a:xfrm>
            <a:off x="10318343" y="1115537"/>
            <a:ext cx="954600" cy="3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b="1" dirty="0">
                <a:solidFill>
                  <a:schemeClr val="accent6"/>
                </a:solidFill>
                <a:latin typeface="Abel"/>
                <a:ea typeface="Abel"/>
                <a:cs typeface="Abel"/>
                <a:sym typeface="Abel"/>
              </a:rPr>
              <a:t>8</a:t>
            </a:r>
            <a:endParaRPr b="1" dirty="0">
              <a:solidFill>
                <a:schemeClr val="accent6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50" name="Google Shape;208;p34"/>
          <p:cNvCxnSpPr/>
          <p:nvPr/>
        </p:nvCxnSpPr>
        <p:spPr>
          <a:xfrm>
            <a:off x="10795643" y="1494513"/>
            <a:ext cx="0" cy="2469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Google Shape;201;p34"/>
          <p:cNvSpPr txBox="1"/>
          <p:nvPr/>
        </p:nvSpPr>
        <p:spPr>
          <a:xfrm>
            <a:off x="9520015" y="2139787"/>
            <a:ext cx="1921717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dirty="0">
                <a:latin typeface="Open Sans Light"/>
                <a:ea typeface="Open Sans Light"/>
                <a:cs typeface="Open Sans Light"/>
                <a:sym typeface="Open Sans Light"/>
              </a:rPr>
              <a:t>Must be paid within 2 months of issue of demand</a:t>
            </a: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endParaRPr sz="1200"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52" name="Google Shape;210;p34"/>
          <p:cNvSpPr txBox="1"/>
          <p:nvPr/>
        </p:nvSpPr>
        <p:spPr>
          <a:xfrm>
            <a:off x="10006627" y="1801638"/>
            <a:ext cx="1435105" cy="390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rPr>
              <a:t>Collect VSL</a:t>
            </a:r>
            <a:endParaRPr sz="1300" b="1" dirty="0">
              <a:solidFill>
                <a:schemeClr val="dk1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53" name="Google Shape;220;p35"/>
          <p:cNvSpPr txBox="1">
            <a:spLocks/>
          </p:cNvSpPr>
          <p:nvPr/>
        </p:nvSpPr>
        <p:spPr>
          <a:xfrm>
            <a:off x="456275" y="524443"/>
            <a:ext cx="11430038" cy="126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Procedure for entry of sites onto the Vacant Site Register</a:t>
            </a:r>
          </a:p>
        </p:txBody>
      </p:sp>
      <p:cxnSp>
        <p:nvCxnSpPr>
          <p:cNvPr id="54" name="Google Shape;230;p35"/>
          <p:cNvCxnSpPr/>
          <p:nvPr/>
        </p:nvCxnSpPr>
        <p:spPr>
          <a:xfrm>
            <a:off x="687028" y="83146"/>
            <a:ext cx="0" cy="5968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71034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335741"/>
            <a:ext cx="10515600" cy="484122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358775" indent="-358775">
              <a:tabLst>
                <a:tab pos="447675" algn="l"/>
              </a:tabLst>
            </a:pPr>
            <a:r>
              <a:rPr lang="en-GB" dirty="0"/>
              <a:t>Preliminary assessment – commenced late 2016</a:t>
            </a:r>
          </a:p>
          <a:p>
            <a:pPr lvl="1"/>
            <a:r>
              <a:rPr lang="en-GB" dirty="0"/>
              <a:t>Identified 86 sites</a:t>
            </a:r>
          </a:p>
          <a:p>
            <a:pPr lvl="1"/>
            <a:r>
              <a:rPr lang="en-GB" dirty="0"/>
              <a:t>Assessed and prioritised against 5 criteria</a:t>
            </a:r>
          </a:p>
          <a:p>
            <a:pPr marL="358775" indent="-358775"/>
            <a:r>
              <a:rPr lang="en-GB" dirty="0"/>
              <a:t>Vacant Site Register </a:t>
            </a:r>
            <a:r>
              <a:rPr lang="en-GB" b="1" dirty="0"/>
              <a:t>established</a:t>
            </a:r>
            <a:r>
              <a:rPr lang="en-GB" dirty="0"/>
              <a:t> in 2019</a:t>
            </a:r>
          </a:p>
          <a:p>
            <a:pPr marL="358775" indent="-358775"/>
            <a:r>
              <a:rPr lang="en-GB" b="1" dirty="0"/>
              <a:t>Appeals</a:t>
            </a:r>
            <a:r>
              <a:rPr lang="en-GB" dirty="0"/>
              <a:t> - 1 appeal to ABP April 2019 – determined July 2020</a:t>
            </a:r>
            <a:br>
              <a:rPr lang="en-GB" dirty="0"/>
            </a:br>
            <a:endParaRPr lang="en-GB" dirty="0"/>
          </a:p>
          <a:p>
            <a:pPr marL="358775" indent="-358775"/>
            <a:r>
              <a:rPr lang="en-GB" b="1" dirty="0"/>
              <a:t>Death / Change of Ownership </a:t>
            </a:r>
            <a:r>
              <a:rPr lang="en-GB" dirty="0"/>
              <a:t>– VSL reduced to </a:t>
            </a:r>
            <a:r>
              <a:rPr lang="en-GB" b="1" dirty="0"/>
              <a:t>zero</a:t>
            </a:r>
            <a:r>
              <a:rPr lang="en-GB" dirty="0"/>
              <a:t> for that year and preceding year </a:t>
            </a:r>
            <a:r>
              <a:rPr lang="en-GB" sz="2400" dirty="0"/>
              <a:t>(</a:t>
            </a:r>
            <a:r>
              <a:rPr lang="en-GB" sz="2400" i="1" dirty="0"/>
              <a:t>except where the change of ownership is to a connected person)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71838" y="5731250"/>
            <a:ext cx="12120162" cy="1031500"/>
            <a:chOff x="71838" y="5826500"/>
            <a:chExt cx="12120162" cy="1031500"/>
          </a:xfrm>
        </p:grpSpPr>
        <p:sp>
          <p:nvSpPr>
            <p:cNvPr id="8" name="Rectangle 1"/>
            <p:cNvSpPr txBox="1">
              <a:spLocks noChangeArrowheads="1"/>
            </p:cNvSpPr>
            <p:nvPr/>
          </p:nvSpPr>
          <p:spPr bwMode="auto">
            <a:xfrm>
              <a:off x="4353891" y="5826500"/>
              <a:ext cx="7838109" cy="10315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28080" rIns="0" bIns="0" numCol="1" anchor="ctr" anchorCtr="0" compatLnSpc="1">
              <a:prstTxWarp prst="textNoShape">
                <a:avLst/>
              </a:prstTxWarp>
            </a:bodyPr>
            <a:lstStyle>
              <a:lvl1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+mj-lt"/>
                  <a:ea typeface="+mj-ea"/>
                  <a:cs typeface="+mj-cs"/>
                </a:defRPr>
              </a:lvl1pPr>
              <a:lvl2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</a:pPr>
              <a:endParaRPr lang="en-IE" altLang="en-US" sz="3200" kern="0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38" y="6381750"/>
              <a:ext cx="1618002" cy="385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Google Shape;220;p35"/>
          <p:cNvSpPr txBox="1">
            <a:spLocks/>
          </p:cNvSpPr>
          <p:nvPr/>
        </p:nvSpPr>
        <p:spPr>
          <a:xfrm>
            <a:off x="591950" y="554869"/>
            <a:ext cx="7467968" cy="126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What has been the process to date?</a:t>
            </a:r>
            <a:endParaRPr lang="en-GB" sz="3600" dirty="0"/>
          </a:p>
        </p:txBody>
      </p:sp>
      <p:cxnSp>
        <p:nvCxnSpPr>
          <p:cNvPr id="13" name="Google Shape;230;p35"/>
          <p:cNvCxnSpPr/>
          <p:nvPr/>
        </p:nvCxnSpPr>
        <p:spPr>
          <a:xfrm>
            <a:off x="807748" y="27476"/>
            <a:ext cx="0" cy="5968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94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79317" y="1726951"/>
            <a:ext cx="6533074" cy="1233821"/>
          </a:xfrm>
        </p:spPr>
        <p:txBody>
          <a:bodyPr/>
          <a:lstStyle/>
          <a:p>
            <a:r>
              <a:rPr lang="en-GB" b="1" dirty="0"/>
              <a:t>Available here: </a:t>
            </a:r>
            <a:endParaRPr lang="en-IE" b="1" dirty="0">
              <a:hlinkClick r:id="rId2"/>
            </a:endParaRPr>
          </a:p>
          <a:p>
            <a:r>
              <a:rPr lang="en-IE" b="1" dirty="0">
                <a:hlinkClick r:id="rId2"/>
              </a:rPr>
              <a:t>https://www.galwaycity.ie/vacant-sites-information</a:t>
            </a:r>
            <a:endParaRPr lang="en-IE" b="1" dirty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71838" y="5731250"/>
            <a:ext cx="12120162" cy="1031500"/>
            <a:chOff x="71838" y="5826500"/>
            <a:chExt cx="12120162" cy="1031500"/>
          </a:xfrm>
        </p:grpSpPr>
        <p:sp>
          <p:nvSpPr>
            <p:cNvPr id="8" name="Rectangle 1"/>
            <p:cNvSpPr txBox="1">
              <a:spLocks noChangeArrowheads="1"/>
            </p:cNvSpPr>
            <p:nvPr/>
          </p:nvSpPr>
          <p:spPr bwMode="auto">
            <a:xfrm>
              <a:off x="4353891" y="5826500"/>
              <a:ext cx="7838109" cy="10315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28080" rIns="0" bIns="0" numCol="1" anchor="ctr" anchorCtr="0" compatLnSpc="1">
              <a:prstTxWarp prst="textNoShape">
                <a:avLst/>
              </a:prstTxWarp>
            </a:bodyPr>
            <a:lstStyle>
              <a:lvl1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+mj-lt"/>
                  <a:ea typeface="+mj-ea"/>
                  <a:cs typeface="+mj-cs"/>
                </a:defRPr>
              </a:lvl1pPr>
              <a:lvl2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</a:pPr>
              <a:endParaRPr lang="en-IE" altLang="en-US" sz="3200" kern="0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38" y="6381750"/>
              <a:ext cx="1618002" cy="385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r="15479" b="4066"/>
          <a:stretch/>
        </p:blipFill>
        <p:spPr>
          <a:xfrm>
            <a:off x="5250921" y="744367"/>
            <a:ext cx="6593509" cy="42096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Down Arrow 5"/>
          <p:cNvSpPr/>
          <p:nvPr/>
        </p:nvSpPr>
        <p:spPr>
          <a:xfrm rot="4704380">
            <a:off x="8700206" y="2897018"/>
            <a:ext cx="501149" cy="1288557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142618"/>
              </p:ext>
            </p:extLst>
          </p:nvPr>
        </p:nvGraphicFramePr>
        <p:xfrm>
          <a:off x="591949" y="2786851"/>
          <a:ext cx="4055534" cy="265563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27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kern="1200" dirty="0">
                          <a:effectLst/>
                        </a:rPr>
                        <a:t>Galway City Vacant Site Register Summary </a:t>
                      </a:r>
                      <a:r>
                        <a:rPr lang="en-IE" sz="1800" b="0" kern="1200" dirty="0">
                          <a:effectLst/>
                        </a:rPr>
                        <a:t>[August 2020]</a:t>
                      </a:r>
                      <a:endParaRPr lang="en-IE" sz="18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No. of sites</a:t>
                      </a:r>
                      <a:endParaRPr lang="en-I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6</a:t>
                      </a:r>
                      <a:endParaRPr lang="en-I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Total Area (ha)</a:t>
                      </a:r>
                      <a:endParaRPr lang="en-I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5.14</a:t>
                      </a:r>
                      <a:endParaRPr lang="en-I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Total value</a:t>
                      </a:r>
                      <a:endParaRPr lang="en-I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€4,600,000</a:t>
                      </a:r>
                      <a:endParaRPr lang="en-I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3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Total VS Levy liability [@7%]</a:t>
                      </a:r>
                      <a:endParaRPr lang="en-I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€322,000</a:t>
                      </a:r>
                      <a:endParaRPr lang="en-I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3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Estimated</a:t>
                      </a:r>
                      <a:r>
                        <a:rPr lang="en-IE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no. of housing units (35-50 uph)</a:t>
                      </a:r>
                      <a:endParaRPr lang="en-I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– 257 units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Google Shape;220;p35"/>
          <p:cNvSpPr txBox="1">
            <a:spLocks/>
          </p:cNvSpPr>
          <p:nvPr/>
        </p:nvSpPr>
        <p:spPr>
          <a:xfrm>
            <a:off x="591949" y="554869"/>
            <a:ext cx="4102197" cy="126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Galway City Vacant Site Register</a:t>
            </a:r>
            <a:endParaRPr lang="en-GB" sz="3200" dirty="0"/>
          </a:p>
        </p:txBody>
      </p:sp>
      <p:cxnSp>
        <p:nvCxnSpPr>
          <p:cNvPr id="15" name="Google Shape;230;p35"/>
          <p:cNvCxnSpPr/>
          <p:nvPr/>
        </p:nvCxnSpPr>
        <p:spPr>
          <a:xfrm>
            <a:off x="807748" y="27476"/>
            <a:ext cx="0" cy="5968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91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1467026"/>
            <a:ext cx="10536252" cy="82792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Currently reviewing next tranche of sites</a:t>
            </a:r>
          </a:p>
          <a:p>
            <a:r>
              <a:rPr lang="en-GB" dirty="0"/>
              <a:t>Collect vacant site levy – January 2021</a:t>
            </a:r>
            <a:endParaRPr lang="en-IE" dirty="0"/>
          </a:p>
        </p:txBody>
      </p:sp>
      <p:grpSp>
        <p:nvGrpSpPr>
          <p:cNvPr id="7" name="Group 6"/>
          <p:cNvGrpSpPr/>
          <p:nvPr/>
        </p:nvGrpSpPr>
        <p:grpSpPr>
          <a:xfrm>
            <a:off x="71838" y="5731250"/>
            <a:ext cx="12120162" cy="1031500"/>
            <a:chOff x="71838" y="5826500"/>
            <a:chExt cx="12120162" cy="1031500"/>
          </a:xfrm>
        </p:grpSpPr>
        <p:sp>
          <p:nvSpPr>
            <p:cNvPr id="8" name="Rectangle 1"/>
            <p:cNvSpPr txBox="1">
              <a:spLocks noChangeArrowheads="1"/>
            </p:cNvSpPr>
            <p:nvPr/>
          </p:nvSpPr>
          <p:spPr bwMode="auto">
            <a:xfrm>
              <a:off x="4353891" y="5826500"/>
              <a:ext cx="7838109" cy="10315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28080" rIns="0" bIns="0" numCol="1" anchor="ctr" anchorCtr="0" compatLnSpc="1">
              <a:prstTxWarp prst="textNoShape">
                <a:avLst/>
              </a:prstTxWarp>
            </a:bodyPr>
            <a:lstStyle>
              <a:lvl1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+mj-lt"/>
                  <a:ea typeface="+mj-ea"/>
                  <a:cs typeface="+mj-cs"/>
                </a:defRPr>
              </a:lvl1pPr>
              <a:lvl2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</a:pPr>
              <a:endParaRPr lang="en-IE" altLang="en-US" sz="3200" kern="0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38" y="6381750"/>
              <a:ext cx="1618002" cy="385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Google Shape;220;p35"/>
          <p:cNvSpPr txBox="1">
            <a:spLocks/>
          </p:cNvSpPr>
          <p:nvPr/>
        </p:nvSpPr>
        <p:spPr>
          <a:xfrm>
            <a:off x="591949" y="554869"/>
            <a:ext cx="4102197" cy="68496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Next steps</a:t>
            </a:r>
            <a:endParaRPr lang="en-GB" sz="3200" dirty="0"/>
          </a:p>
        </p:txBody>
      </p:sp>
      <p:cxnSp>
        <p:nvCxnSpPr>
          <p:cNvPr id="13" name="Google Shape;230;p35"/>
          <p:cNvCxnSpPr/>
          <p:nvPr/>
        </p:nvCxnSpPr>
        <p:spPr>
          <a:xfrm>
            <a:off x="807748" y="27476"/>
            <a:ext cx="0" cy="5968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722831" y="2442388"/>
            <a:ext cx="10651621" cy="18019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Proceeds of vacant site levy - retained by Local Authority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- 10% may used for collection and administrative costs </a:t>
            </a:r>
          </a:p>
          <a:p>
            <a:pPr marL="0" indent="0">
              <a:buNone/>
            </a:pPr>
            <a:r>
              <a:rPr lang="en-GB" dirty="0"/>
              <a:t> -  Remainder of </a:t>
            </a:r>
            <a:r>
              <a:rPr lang="en-IE" dirty="0"/>
              <a:t>proceeds to be used by Local Authorities for the provision of housing and regeneration development in the local areas in which the vacant sites are located.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391789"/>
            <a:ext cx="8682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u="sng" dirty="0"/>
              <a:t>Parliamentary Budget Office – Analysis of VSL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Challenges in implementing and administering the Vacant Site Levy (May 2020)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The Vacant Site Levy (and broader market context) (July 2020)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053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1838" y="5731250"/>
            <a:ext cx="12120162" cy="1031500"/>
            <a:chOff x="71838" y="5826500"/>
            <a:chExt cx="12120162" cy="1031500"/>
          </a:xfrm>
        </p:grpSpPr>
        <p:sp>
          <p:nvSpPr>
            <p:cNvPr id="8" name="Rectangle 1"/>
            <p:cNvSpPr txBox="1">
              <a:spLocks noChangeArrowheads="1"/>
            </p:cNvSpPr>
            <p:nvPr/>
          </p:nvSpPr>
          <p:spPr bwMode="auto">
            <a:xfrm>
              <a:off x="4353891" y="5826500"/>
              <a:ext cx="7838109" cy="10315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28080" rIns="0" bIns="0" numCol="1" anchor="ctr" anchorCtr="0" compatLnSpc="1">
              <a:prstTxWarp prst="textNoShape">
                <a:avLst/>
              </a:prstTxWarp>
            </a:bodyPr>
            <a:lstStyle>
              <a:lvl1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+mj-lt"/>
                  <a:ea typeface="+mj-ea"/>
                  <a:cs typeface="+mj-cs"/>
                </a:defRPr>
              </a:lvl1pPr>
              <a:lvl2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algn="ctr" defTabSz="449263" rtl="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algn="ctr" defTabSz="449263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4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</a:pPr>
              <a:endParaRPr lang="en-IE" altLang="en-US" sz="3200" kern="0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38" y="6381750"/>
              <a:ext cx="1618002" cy="385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Google Shape;220;p35"/>
          <p:cNvSpPr txBox="1">
            <a:spLocks/>
          </p:cNvSpPr>
          <p:nvPr/>
        </p:nvSpPr>
        <p:spPr>
          <a:xfrm>
            <a:off x="591949" y="554869"/>
            <a:ext cx="4102197" cy="68496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Questions?</a:t>
            </a:r>
            <a:endParaRPr lang="en-GB" sz="3200" dirty="0"/>
          </a:p>
        </p:txBody>
      </p:sp>
      <p:cxnSp>
        <p:nvCxnSpPr>
          <p:cNvPr id="13" name="Google Shape;230;p35"/>
          <p:cNvCxnSpPr/>
          <p:nvPr/>
        </p:nvCxnSpPr>
        <p:spPr>
          <a:xfrm>
            <a:off x="807748" y="27476"/>
            <a:ext cx="0" cy="5968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807748" y="2658938"/>
            <a:ext cx="10651621" cy="2152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sz="3900" b="1" dirty="0"/>
              <a:t>Thank you </a:t>
            </a:r>
            <a:r>
              <a:rPr lang="en-GB" sz="3900" b="1" dirty="0">
                <a:sym typeface="Wingdings" panose="05000000000000000000" pitchFamily="2" charset="2"/>
              </a:rPr>
              <a:t></a:t>
            </a:r>
            <a:endParaRPr lang="en-GB" sz="3900" b="1" dirty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dirty="0"/>
              <a:t>kate.moloney@galwaycity.ie</a:t>
            </a:r>
          </a:p>
        </p:txBody>
      </p:sp>
    </p:spTree>
    <p:extLst>
      <p:ext uri="{BB962C8B-B14F-4D97-AF65-F5344CB8AC3E}">
        <p14:creationId xmlns:p14="http://schemas.microsoft.com/office/powerpoint/2010/main" val="420123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619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Abel</vt:lpstr>
      <vt:lpstr>Arial</vt:lpstr>
      <vt:lpstr>Calibri</vt:lpstr>
      <vt:lpstr>Courier New</vt:lpstr>
      <vt:lpstr>Open Sans Light</vt:lpstr>
      <vt:lpstr>Office Theme</vt:lpstr>
      <vt:lpstr>Galway City Vacant Site Register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Moloney</dc:creator>
  <cp:lastModifiedBy>Brendan Mulligan</cp:lastModifiedBy>
  <cp:revision>41</cp:revision>
  <cp:lastPrinted>2020-08-28T15:33:30Z</cp:lastPrinted>
  <dcterms:created xsi:type="dcterms:W3CDTF">2020-08-19T14:15:45Z</dcterms:created>
  <dcterms:modified xsi:type="dcterms:W3CDTF">2020-09-04T08:31:30Z</dcterms:modified>
</cp:coreProperties>
</file>