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82" r:id="rId2"/>
    <p:sldId id="283" r:id="rId3"/>
    <p:sldId id="380" r:id="rId4"/>
    <p:sldId id="381" r:id="rId5"/>
    <p:sldId id="389" r:id="rId6"/>
    <p:sldId id="367" r:id="rId7"/>
    <p:sldId id="376" r:id="rId8"/>
    <p:sldId id="382" r:id="rId9"/>
    <p:sldId id="383" r:id="rId10"/>
    <p:sldId id="385" r:id="rId11"/>
    <p:sldId id="369" r:id="rId12"/>
    <p:sldId id="386" r:id="rId13"/>
    <p:sldId id="387" r:id="rId14"/>
    <p:sldId id="368" r:id="rId15"/>
    <p:sldId id="388" r:id="rId16"/>
    <p:sldId id="303" r:id="rId17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328B"/>
    <a:srgbClr val="E9A8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473" autoAdjust="0"/>
    <p:restoredTop sz="94711" autoAdjust="0"/>
  </p:normalViewPr>
  <p:slideViewPr>
    <p:cSldViewPr snapToGrid="0">
      <p:cViewPr varScale="1">
        <p:scale>
          <a:sx n="70" d="100"/>
          <a:sy n="70" d="100"/>
        </p:scale>
        <p:origin x="228" y="12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2F86A-4D6B-456A-B56F-A7ED6A21C564}" type="datetimeFigureOut">
              <a:rPr lang="en-GB" smtClean="0"/>
              <a:t>22/02/2018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2AB5E1-DB9F-460A-885D-563451FA371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54348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601244-DF11-49A7-8BAB-D19D0287D287}" type="datetimeFigureOut">
              <a:rPr lang="en-US" smtClean="0"/>
              <a:t>2/22/2018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0BF801-DD93-477C-90CB-D95822C197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918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BF801-DD93-477C-90CB-D95822C1979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38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BF801-DD93-477C-90CB-D95822C1979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619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BF801-DD93-477C-90CB-D95822C1979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6156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BF801-DD93-477C-90CB-D95822C1979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6397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BF801-DD93-477C-90CB-D95822C1979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410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0BF28-2484-4A87-BEBC-D05CB711E216}" type="datetimeFigureOut">
              <a:rPr lang="en-US" smtClean="0"/>
              <a:t>2/22/2018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4C484-FE2C-498B-A9D8-C61DAD88CD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294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0BF28-2484-4A87-BEBC-D05CB711E216}" type="datetimeFigureOut">
              <a:rPr lang="en-US" smtClean="0"/>
              <a:t>2/22/2018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4C484-FE2C-498B-A9D8-C61DAD88CD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551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0BF28-2484-4A87-BEBC-D05CB711E216}" type="datetimeFigureOut">
              <a:rPr lang="en-US" smtClean="0"/>
              <a:t>2/22/2018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4C484-FE2C-498B-A9D8-C61DAD88CD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5939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/>
          <p:cNvSpPr txBox="1">
            <a:spLocks noChangeArrowheads="1"/>
          </p:cNvSpPr>
          <p:nvPr userDrawn="1"/>
        </p:nvSpPr>
        <p:spPr bwMode="auto">
          <a:xfrm>
            <a:off x="4235" y="6453336"/>
            <a:ext cx="12187765" cy="404664"/>
          </a:xfrm>
          <a:prstGeom prst="rect">
            <a:avLst/>
          </a:prstGeom>
          <a:solidFill>
            <a:srgbClr val="27328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FF99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3" descr="logo blue back copy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523" y="6463099"/>
            <a:ext cx="1391477" cy="394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3535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0BF28-2484-4A87-BEBC-D05CB711E216}" type="datetimeFigureOut">
              <a:rPr lang="en-US" smtClean="0"/>
              <a:t>2/22/2018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4C484-FE2C-498B-A9D8-C61DAD88CD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064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0BF28-2484-4A87-BEBC-D05CB711E216}" type="datetimeFigureOut">
              <a:rPr lang="en-US" smtClean="0"/>
              <a:t>2/22/2018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4C484-FE2C-498B-A9D8-C61DAD88CD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302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0BF28-2484-4A87-BEBC-D05CB711E216}" type="datetimeFigureOut">
              <a:rPr lang="en-US" smtClean="0"/>
              <a:t>2/22/2018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4C484-FE2C-498B-A9D8-C61DAD88CD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73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0BF28-2484-4A87-BEBC-D05CB711E216}" type="datetimeFigureOut">
              <a:rPr lang="en-US" smtClean="0"/>
              <a:t>2/22/2018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4C484-FE2C-498B-A9D8-C61DAD88CD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266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0BF28-2484-4A87-BEBC-D05CB711E216}" type="datetimeFigureOut">
              <a:rPr lang="en-US" smtClean="0"/>
              <a:t>2/22/2018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4C484-FE2C-498B-A9D8-C61DAD88CD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141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0BF28-2484-4A87-BEBC-D05CB711E216}" type="datetimeFigureOut">
              <a:rPr lang="en-US" smtClean="0"/>
              <a:t>2/22/2018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4C484-FE2C-498B-A9D8-C61DAD88CD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431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0BF28-2484-4A87-BEBC-D05CB711E216}" type="datetimeFigureOut">
              <a:rPr lang="en-US" smtClean="0"/>
              <a:t>2/22/2018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4C484-FE2C-498B-A9D8-C61DAD88CD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513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0BF28-2484-4A87-BEBC-D05CB711E216}" type="datetimeFigureOut">
              <a:rPr lang="en-US" smtClean="0"/>
              <a:t>2/22/2018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4C484-FE2C-498B-A9D8-C61DAD88CD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39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20BF28-2484-4A87-BEBC-D05CB711E216}" type="datetimeFigureOut">
              <a:rPr lang="en-US" smtClean="0"/>
              <a:t>2/22/2018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84C484-FE2C-498B-A9D8-C61DAD88CD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014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8.emf"/><Relationship Id="rId4" Type="http://schemas.openxmlformats.org/officeDocument/2006/relationships/package" Target="../embeddings/Microsoft_Word_Document1.docx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RfzwptYLAMo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97536" y="6491288"/>
            <a:ext cx="1007059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IE" altLang="en-US" sz="1800" b="1" dirty="0">
                <a:solidFill>
                  <a:schemeClr val="bg1"/>
                </a:solidFill>
                <a:latin typeface="Gautami" panose="020B0502040204020203" pitchFamily="34" charset="0"/>
                <a:cs typeface="Gautami" panose="020B0502040204020203" pitchFamily="34" charset="0"/>
              </a:rPr>
              <a:t>www.respond.ie 	</a:t>
            </a:r>
            <a:r>
              <a:rPr lang="en-IE" altLang="en-US" sz="1800" b="1" dirty="0">
                <a:solidFill>
                  <a:schemeClr val="bg1"/>
                </a:solidFill>
              </a:rPr>
              <a:t>	         </a:t>
            </a:r>
            <a:r>
              <a:rPr lang="en-IE" altLang="en-US" sz="1800" b="1" dirty="0" smtClean="0">
                <a:solidFill>
                  <a:schemeClr val="bg1"/>
                </a:solidFill>
              </a:rPr>
              <a:t>				</a:t>
            </a:r>
            <a:endParaRPr lang="en-GB" altLang="en-US" sz="1800" b="1" dirty="0">
              <a:solidFill>
                <a:schemeClr val="bg1"/>
              </a:solidFill>
            </a:endParaRPr>
          </a:p>
        </p:txBody>
      </p:sp>
      <p:pic>
        <p:nvPicPr>
          <p:cNvPr id="3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799" y="189003"/>
            <a:ext cx="3407663" cy="1349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97536" y="1179522"/>
            <a:ext cx="12094463" cy="5124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600" b="1" dirty="0" smtClean="0">
                <a:solidFill>
                  <a:srgbClr val="000080"/>
                </a:solidFill>
                <a:latin typeface="Georgia" panose="02040502050405020303" pitchFamily="18" charset="0"/>
              </a:rPr>
              <a:t>Galway City Community Network </a:t>
            </a:r>
            <a:br>
              <a:rPr lang="en-GB" sz="3600" b="1" dirty="0" smtClean="0">
                <a:solidFill>
                  <a:srgbClr val="000080"/>
                </a:solidFill>
                <a:latin typeface="Georgia" panose="02040502050405020303" pitchFamily="18" charset="0"/>
              </a:rPr>
            </a:br>
            <a:r>
              <a:rPr lang="en-GB" sz="3600" b="1" dirty="0" smtClean="0">
                <a:solidFill>
                  <a:srgbClr val="000080"/>
                </a:solidFill>
                <a:latin typeface="Georgia" panose="02040502050405020303" pitchFamily="18" charset="0"/>
              </a:rPr>
              <a:t>– Housing Workshop</a:t>
            </a:r>
          </a:p>
          <a:p>
            <a:pPr>
              <a:spcBef>
                <a:spcPct val="50000"/>
              </a:spcBef>
            </a:pPr>
            <a:endParaRPr lang="en-GB" sz="3600" b="1" dirty="0" smtClean="0">
              <a:solidFill>
                <a:srgbClr val="000080"/>
              </a:solidFill>
              <a:latin typeface="Georgia" panose="02040502050405020303" pitchFamily="18" charset="0"/>
            </a:endParaRPr>
          </a:p>
          <a:p>
            <a:pPr>
              <a:spcBef>
                <a:spcPct val="50000"/>
              </a:spcBef>
            </a:pPr>
            <a:r>
              <a:rPr lang="en-GB" sz="5400" b="1" dirty="0" smtClean="0">
                <a:solidFill>
                  <a:srgbClr val="000080"/>
                </a:solidFill>
                <a:latin typeface="Georgia" panose="02040502050405020303" pitchFamily="18" charset="0"/>
              </a:rPr>
              <a:t>Family Hub Initiative </a:t>
            </a:r>
          </a:p>
          <a:p>
            <a:pPr>
              <a:spcBef>
                <a:spcPct val="50000"/>
              </a:spcBef>
            </a:pPr>
            <a:r>
              <a:rPr lang="en-GB" sz="3200" b="1" dirty="0" smtClean="0">
                <a:solidFill>
                  <a:srgbClr val="000080"/>
                </a:solidFill>
                <a:latin typeface="Georgia" panose="02040502050405020303" pitchFamily="18" charset="0"/>
              </a:rPr>
              <a:t/>
            </a:r>
            <a:br>
              <a:rPr lang="en-GB" sz="3200" b="1" dirty="0" smtClean="0">
                <a:solidFill>
                  <a:srgbClr val="000080"/>
                </a:solidFill>
                <a:latin typeface="Georgia" panose="02040502050405020303" pitchFamily="18" charset="0"/>
              </a:rPr>
            </a:br>
            <a:r>
              <a:rPr lang="en-GB" sz="3600" b="1" dirty="0" smtClean="0">
                <a:solidFill>
                  <a:srgbClr val="000080"/>
                </a:solidFill>
                <a:latin typeface="Georgia" panose="02040502050405020303" pitchFamily="18" charset="0"/>
              </a:rPr>
              <a:t>Ned Brennan </a:t>
            </a:r>
            <a:br>
              <a:rPr lang="en-GB" sz="3600" b="1" dirty="0" smtClean="0">
                <a:solidFill>
                  <a:srgbClr val="000080"/>
                </a:solidFill>
                <a:latin typeface="Georgia" panose="02040502050405020303" pitchFamily="18" charset="0"/>
              </a:rPr>
            </a:br>
            <a:r>
              <a:rPr lang="en-GB" sz="3600" b="1" dirty="0" smtClean="0">
                <a:solidFill>
                  <a:srgbClr val="000080"/>
                </a:solidFill>
                <a:latin typeface="Georgia" panose="02040502050405020303" pitchFamily="18" charset="0"/>
              </a:rPr>
              <a:t>Chief Operations Officer</a:t>
            </a:r>
            <a:endParaRPr lang="en-GB" sz="3600" b="1" dirty="0">
              <a:solidFill>
                <a:srgbClr val="00008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70527" y="2723282"/>
            <a:ext cx="36840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26</a:t>
            </a:r>
            <a:r>
              <a:rPr lang="en-GB" sz="2800" b="1" baseline="30000" dirty="0" smtClean="0">
                <a:solidFill>
                  <a:srgbClr val="0070C0"/>
                </a:solidFill>
                <a:latin typeface="Georgia" panose="02040502050405020303" pitchFamily="18" charset="0"/>
              </a:rPr>
              <a:t>th</a:t>
            </a:r>
            <a:r>
              <a:rPr lang="en-GB" sz="28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 February 2018</a:t>
            </a:r>
            <a:endParaRPr lang="en-GB" sz="2800" b="1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7283" y="3818965"/>
            <a:ext cx="2193117" cy="2111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140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337241" y="1807317"/>
            <a:ext cx="12394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000" b="1" dirty="0">
                <a:solidFill>
                  <a:schemeClr val="bg1"/>
                </a:solidFill>
              </a:rPr>
              <a:t>View of the Houses</a:t>
            </a:r>
          </a:p>
        </p:txBody>
      </p:sp>
      <p:sp>
        <p:nvSpPr>
          <p:cNvPr id="3" name="Rectangle 2"/>
          <p:cNvSpPr/>
          <p:nvPr/>
        </p:nvSpPr>
        <p:spPr>
          <a:xfrm>
            <a:off x="873457" y="-811709"/>
            <a:ext cx="11318543" cy="7384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b="1" dirty="0" smtClean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r>
              <a:rPr lang="en-US" sz="32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  </a:t>
            </a:r>
          </a:p>
          <a:p>
            <a:endParaRPr lang="en-IE" sz="3200" b="1" dirty="0" smtClean="0">
              <a:solidFill>
                <a:srgbClr val="26328B"/>
              </a:solidFill>
              <a:latin typeface="Georgia" panose="02040502050405020303" pitchFamily="18" charset="0"/>
            </a:endParaRPr>
          </a:p>
          <a:p>
            <a:r>
              <a:rPr lang="en-IE" sz="3600" b="1" dirty="0" smtClean="0">
                <a:solidFill>
                  <a:srgbClr val="26328B"/>
                </a:solidFill>
                <a:latin typeface="Georgia" panose="02040502050405020303" pitchFamily="18" charset="0"/>
              </a:rPr>
              <a:t>Family Hub – Tallaght </a:t>
            </a:r>
            <a:endParaRPr lang="en-US" sz="3600" b="1" i="1" dirty="0">
              <a:solidFill>
                <a:srgbClr val="26328B"/>
              </a:solidFill>
              <a:latin typeface="Georgia" panose="02040502050405020303" pitchFamily="18" charset="0"/>
            </a:endParaRPr>
          </a:p>
          <a:p>
            <a:endParaRPr lang="en-GB" sz="3200" dirty="0"/>
          </a:p>
          <a:p>
            <a:endParaRPr lang="en-GB" sz="3200" dirty="0" smtClean="0"/>
          </a:p>
          <a:p>
            <a:endParaRPr lang="en-GB" sz="3200" dirty="0"/>
          </a:p>
          <a:p>
            <a:endParaRPr lang="en-GB" sz="3200" dirty="0"/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en-GB" sz="1600" dirty="0" smtClean="0">
              <a:solidFill>
                <a:prstClr val="black"/>
              </a:solidFill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en-GB" sz="1600" dirty="0">
              <a:solidFill>
                <a:prstClr val="black"/>
              </a:solidFill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en-GB" sz="1600" dirty="0" smtClean="0">
              <a:solidFill>
                <a:prstClr val="black"/>
              </a:solidFill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en-GB" sz="1600" dirty="0">
              <a:solidFill>
                <a:prstClr val="black"/>
              </a:solidFill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en-GB" sz="1600" dirty="0" smtClean="0">
              <a:solidFill>
                <a:prstClr val="black"/>
              </a:solidFill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en-GB" sz="1600" dirty="0">
              <a:solidFill>
                <a:prstClr val="black"/>
              </a:solidFill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en-GB" sz="1600" dirty="0" smtClean="0">
              <a:solidFill>
                <a:prstClr val="black"/>
              </a:solidFill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GB" sz="1600" dirty="0" smtClean="0">
                <a:solidFill>
                  <a:prstClr val="black"/>
                </a:solidFill>
              </a:rPr>
              <a:t>- </a:t>
            </a:r>
            <a:r>
              <a:rPr lang="en-GB" sz="1600" dirty="0">
                <a:solidFill>
                  <a:prstClr val="black"/>
                </a:solidFill>
              </a:rPr>
              <a:t>9 families (9 adults and 24 children) have been placed in Private Rented accommodation and local authority housing the last year.</a:t>
            </a:r>
          </a:p>
          <a:p>
            <a:endParaRPr lang="en-US" sz="3200" b="1" dirty="0">
              <a:solidFill>
                <a:srgbClr val="26328B"/>
              </a:solidFill>
              <a:latin typeface="Georgia" panose="02040502050405020303" pitchFamily="18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97536" y="6491288"/>
            <a:ext cx="1007059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IE" altLang="en-US" sz="1800" b="1" dirty="0">
                <a:solidFill>
                  <a:schemeClr val="bg1"/>
                </a:solidFill>
                <a:latin typeface="Gautami" panose="020B0502040204020203" pitchFamily="34" charset="0"/>
                <a:cs typeface="Gautami" panose="020B0502040204020203" pitchFamily="34" charset="0"/>
              </a:rPr>
              <a:t>www.respond.ie 	</a:t>
            </a:r>
            <a:r>
              <a:rPr lang="en-IE" altLang="en-US" sz="1800" b="1" dirty="0">
                <a:solidFill>
                  <a:schemeClr val="bg1"/>
                </a:solidFill>
              </a:rPr>
              <a:t>	         </a:t>
            </a:r>
            <a:r>
              <a:rPr lang="en-IE" altLang="en-US" sz="1800" b="1" dirty="0" smtClean="0">
                <a:solidFill>
                  <a:schemeClr val="bg1"/>
                </a:solidFill>
              </a:rPr>
              <a:t>				</a:t>
            </a:r>
            <a:endParaRPr lang="en-GB" altLang="en-US" sz="1800" b="1" dirty="0">
              <a:solidFill>
                <a:schemeClr val="bg1"/>
              </a:solidFill>
            </a:endParaRPr>
          </a:p>
        </p:txBody>
      </p:sp>
      <p:pic>
        <p:nvPicPr>
          <p:cNvPr id="9" name="Picture 2" descr="http://www.respond.ie/wp-content/themes/respond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9740" y="262291"/>
            <a:ext cx="2425903" cy="904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0043610"/>
              </p:ext>
            </p:extLst>
          </p:nvPr>
        </p:nvGraphicFramePr>
        <p:xfrm>
          <a:off x="1679575" y="1619250"/>
          <a:ext cx="8783638" cy="42902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Document" r:id="rId4" imgW="8847917" imgH="4604647" progId="Word.Document.12">
                  <p:embed/>
                </p:oleObj>
              </mc:Choice>
              <mc:Fallback>
                <p:oleObj name="Document" r:id="rId4" imgW="8847917" imgH="460464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79575" y="1619250"/>
                        <a:ext cx="8783638" cy="42902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9331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337241" y="1807317"/>
            <a:ext cx="12394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000" b="1" dirty="0">
                <a:solidFill>
                  <a:schemeClr val="bg1"/>
                </a:solidFill>
              </a:rPr>
              <a:t>View of the Houses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6683" y="134112"/>
            <a:ext cx="743577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en-GB" sz="1600" b="1" dirty="0" smtClean="0">
              <a:solidFill>
                <a:srgbClr val="26328B"/>
              </a:solidFill>
              <a:latin typeface="Georgia" panose="02040502050405020303" pitchFamily="18" charset="0"/>
            </a:endParaRPr>
          </a:p>
          <a:p>
            <a:pPr lvl="1" algn="just"/>
            <a:r>
              <a:rPr lang="en-GB" sz="2400" b="1" dirty="0">
                <a:solidFill>
                  <a:srgbClr val="26328B"/>
                </a:solidFill>
                <a:latin typeface="Georgia" panose="02040502050405020303" pitchFamily="18" charset="0"/>
              </a:rPr>
              <a:t>C</a:t>
            </a:r>
            <a:r>
              <a:rPr lang="en-GB" sz="2400" b="1" dirty="0" smtClean="0">
                <a:solidFill>
                  <a:srgbClr val="26328B"/>
                </a:solidFill>
                <a:latin typeface="Georgia" panose="02040502050405020303" pitchFamily="18" charset="0"/>
              </a:rPr>
              <a:t>aring </a:t>
            </a:r>
            <a:r>
              <a:rPr lang="en-GB" sz="2400" b="1" dirty="0">
                <a:solidFill>
                  <a:srgbClr val="26328B"/>
                </a:solidFill>
                <a:latin typeface="Georgia" panose="02040502050405020303" pitchFamily="18" charset="0"/>
              </a:rPr>
              <a:t>new model </a:t>
            </a:r>
            <a:r>
              <a:rPr lang="en-GB" sz="2400" b="1" dirty="0" smtClean="0">
                <a:solidFill>
                  <a:srgbClr val="26328B"/>
                </a:solidFill>
                <a:latin typeface="Georgia" panose="02040502050405020303" pitchFamily="18" charset="0"/>
              </a:rPr>
              <a:t>of accommodation </a:t>
            </a:r>
            <a:r>
              <a:rPr lang="en-GB" sz="2400" dirty="0" smtClean="0">
                <a:solidFill>
                  <a:srgbClr val="26328B"/>
                </a:solidFill>
                <a:latin typeface="Georgia" panose="02040502050405020303" pitchFamily="18" charset="0"/>
              </a:rPr>
              <a:t>which</a:t>
            </a:r>
            <a:endParaRPr lang="en-GB" sz="2400" dirty="0">
              <a:solidFill>
                <a:srgbClr val="26328B"/>
              </a:solidFill>
              <a:latin typeface="Georgia" panose="02040502050405020303" pitchFamily="18" charset="0"/>
            </a:endParaRPr>
          </a:p>
          <a:p>
            <a:pPr lvl="1" algn="just"/>
            <a:r>
              <a:rPr lang="en-GB" sz="2400" dirty="0">
                <a:solidFill>
                  <a:srgbClr val="26328B"/>
                </a:solidFill>
                <a:latin typeface="Georgia" panose="02040502050405020303" pitchFamily="18" charset="0"/>
              </a:rPr>
              <a:t>includes a range </a:t>
            </a:r>
            <a:r>
              <a:rPr lang="en-GB" sz="2400" dirty="0" smtClean="0">
                <a:solidFill>
                  <a:srgbClr val="26328B"/>
                </a:solidFill>
                <a:latin typeface="Georgia" panose="02040502050405020303" pitchFamily="18" charset="0"/>
              </a:rPr>
              <a:t>of wrap-around </a:t>
            </a:r>
            <a:r>
              <a:rPr lang="en-GB" sz="2400" dirty="0">
                <a:solidFill>
                  <a:srgbClr val="26328B"/>
                </a:solidFill>
                <a:latin typeface="Georgia" panose="02040502050405020303" pitchFamily="18" charset="0"/>
              </a:rPr>
              <a:t>services to</a:t>
            </a:r>
          </a:p>
          <a:p>
            <a:pPr lvl="1" algn="just"/>
            <a:r>
              <a:rPr lang="en-GB" sz="2400" dirty="0">
                <a:solidFill>
                  <a:srgbClr val="26328B"/>
                </a:solidFill>
                <a:latin typeface="Georgia" panose="02040502050405020303" pitchFamily="18" charset="0"/>
              </a:rPr>
              <a:t>help homeless families </a:t>
            </a:r>
            <a:r>
              <a:rPr lang="en-GB" sz="2400" dirty="0" smtClean="0">
                <a:solidFill>
                  <a:srgbClr val="26328B"/>
                </a:solidFill>
                <a:latin typeface="Georgia" panose="02040502050405020303" pitchFamily="18" charset="0"/>
              </a:rPr>
              <a:t>be in </a:t>
            </a:r>
            <a:r>
              <a:rPr lang="en-GB" sz="2400" dirty="0">
                <a:solidFill>
                  <a:srgbClr val="26328B"/>
                </a:solidFill>
                <a:latin typeface="Georgia" panose="02040502050405020303" pitchFamily="18" charset="0"/>
              </a:rPr>
              <a:t>a better position to </a:t>
            </a:r>
            <a:r>
              <a:rPr lang="en-GB" sz="2400" dirty="0" smtClean="0">
                <a:solidFill>
                  <a:srgbClr val="26328B"/>
                </a:solidFill>
                <a:latin typeface="Georgia" panose="02040502050405020303" pitchFamily="18" charset="0"/>
              </a:rPr>
              <a:t>move to </a:t>
            </a:r>
            <a:r>
              <a:rPr lang="en-GB" sz="2400" dirty="0">
                <a:solidFill>
                  <a:srgbClr val="26328B"/>
                </a:solidFill>
                <a:latin typeface="Georgia" panose="02040502050405020303" pitchFamily="18" charset="0"/>
              </a:rPr>
              <a:t>secure housing in </a:t>
            </a:r>
            <a:r>
              <a:rPr lang="en-GB" sz="2400" dirty="0" smtClean="0">
                <a:solidFill>
                  <a:srgbClr val="26328B"/>
                </a:solidFill>
                <a:latin typeface="Georgia" panose="02040502050405020303" pitchFamily="18" charset="0"/>
              </a:rPr>
              <a:t>the short </a:t>
            </a:r>
            <a:r>
              <a:rPr lang="en-GB" sz="2400" dirty="0">
                <a:solidFill>
                  <a:srgbClr val="26328B"/>
                </a:solidFill>
                <a:latin typeface="Georgia" panose="02040502050405020303" pitchFamily="18" charset="0"/>
              </a:rPr>
              <a:t>term</a:t>
            </a:r>
            <a:r>
              <a:rPr lang="en-GB" sz="2400" dirty="0" smtClean="0">
                <a:solidFill>
                  <a:srgbClr val="26328B"/>
                </a:solidFill>
                <a:latin typeface="Georgia" panose="02040502050405020303" pitchFamily="18" charset="0"/>
              </a:rPr>
              <a:t>.</a:t>
            </a:r>
          </a:p>
          <a:p>
            <a:pPr lvl="1" algn="just"/>
            <a:endParaRPr lang="en-GB" sz="2400" dirty="0">
              <a:solidFill>
                <a:srgbClr val="26328B"/>
              </a:solidFill>
              <a:latin typeface="Georgia" panose="02040502050405020303" pitchFamily="18" charset="0"/>
            </a:endParaRPr>
          </a:p>
          <a:p>
            <a:pPr lvl="1" algn="just"/>
            <a:r>
              <a:rPr lang="en-GB" sz="2400" dirty="0">
                <a:solidFill>
                  <a:srgbClr val="26328B"/>
                </a:solidFill>
                <a:latin typeface="Georgia" panose="02040502050405020303" pitchFamily="18" charset="0"/>
              </a:rPr>
              <a:t>S</a:t>
            </a:r>
            <a:r>
              <a:rPr lang="en-GB" sz="2400" dirty="0" smtClean="0">
                <a:solidFill>
                  <a:srgbClr val="26328B"/>
                </a:solidFill>
                <a:latin typeface="Georgia" panose="02040502050405020303" pitchFamily="18" charset="0"/>
              </a:rPr>
              <a:t>ervices </a:t>
            </a:r>
            <a:r>
              <a:rPr lang="en-GB" sz="2400" dirty="0">
                <a:solidFill>
                  <a:srgbClr val="26328B"/>
                </a:solidFill>
                <a:latin typeface="Georgia" panose="02040502050405020303" pitchFamily="18" charset="0"/>
              </a:rPr>
              <a:t>are tailored to needs of </a:t>
            </a:r>
            <a:r>
              <a:rPr lang="en-GB" sz="2400" dirty="0" smtClean="0">
                <a:solidFill>
                  <a:srgbClr val="26328B"/>
                </a:solidFill>
                <a:latin typeface="Georgia" panose="02040502050405020303" pitchFamily="18" charset="0"/>
              </a:rPr>
              <a:t>individual parents </a:t>
            </a:r>
            <a:r>
              <a:rPr lang="en-GB" sz="2400" dirty="0">
                <a:solidFill>
                  <a:srgbClr val="26328B"/>
                </a:solidFill>
                <a:latin typeface="Georgia" panose="02040502050405020303" pitchFamily="18" charset="0"/>
              </a:rPr>
              <a:t>and children. Every family will have a </a:t>
            </a:r>
            <a:r>
              <a:rPr lang="en-GB" sz="2400" dirty="0" smtClean="0">
                <a:solidFill>
                  <a:srgbClr val="26328B"/>
                </a:solidFill>
                <a:latin typeface="Georgia" panose="02040502050405020303" pitchFamily="18" charset="0"/>
              </a:rPr>
              <a:t>keyworker </a:t>
            </a:r>
            <a:r>
              <a:rPr lang="en-GB" sz="2400" dirty="0">
                <a:solidFill>
                  <a:srgbClr val="26328B"/>
                </a:solidFill>
                <a:latin typeface="Georgia" panose="02040502050405020303" pitchFamily="18" charset="0"/>
              </a:rPr>
              <a:t>and a support plan will be developed </a:t>
            </a:r>
            <a:r>
              <a:rPr lang="en-GB" sz="2400" dirty="0" smtClean="0">
                <a:solidFill>
                  <a:srgbClr val="26328B"/>
                </a:solidFill>
                <a:latin typeface="Georgia" panose="02040502050405020303" pitchFamily="18" charset="0"/>
              </a:rPr>
              <a:t>with every </a:t>
            </a:r>
            <a:r>
              <a:rPr lang="en-GB" sz="2400" dirty="0">
                <a:solidFill>
                  <a:srgbClr val="26328B"/>
                </a:solidFill>
                <a:latin typeface="Georgia" panose="02040502050405020303" pitchFamily="18" charset="0"/>
              </a:rPr>
              <a:t>resident based on need</a:t>
            </a:r>
            <a:r>
              <a:rPr lang="en-GB" sz="2400" dirty="0" smtClean="0">
                <a:solidFill>
                  <a:srgbClr val="26328B"/>
                </a:solidFill>
                <a:latin typeface="Georgia" panose="02040502050405020303" pitchFamily="18" charset="0"/>
              </a:rPr>
              <a:t>.</a:t>
            </a:r>
          </a:p>
          <a:p>
            <a:pPr lvl="1" algn="just"/>
            <a:endParaRPr lang="en-GB" sz="2400" dirty="0">
              <a:solidFill>
                <a:srgbClr val="26328B"/>
              </a:solidFill>
              <a:latin typeface="Georgia" panose="02040502050405020303" pitchFamily="18" charset="0"/>
            </a:endParaRPr>
          </a:p>
          <a:p>
            <a:pPr lvl="1" algn="just"/>
            <a:r>
              <a:rPr lang="en-GB" sz="2400" dirty="0">
                <a:solidFill>
                  <a:srgbClr val="26328B"/>
                </a:solidFill>
                <a:latin typeface="Georgia" panose="02040502050405020303" pitchFamily="18" charset="0"/>
              </a:rPr>
              <a:t>This is transitional accommodation designed to be </a:t>
            </a:r>
            <a:r>
              <a:rPr lang="en-GB" sz="2400" dirty="0" smtClean="0">
                <a:solidFill>
                  <a:srgbClr val="26328B"/>
                </a:solidFill>
                <a:latin typeface="Georgia" panose="02040502050405020303" pitchFamily="18" charset="0"/>
              </a:rPr>
              <a:t>as close </a:t>
            </a:r>
            <a:r>
              <a:rPr lang="en-GB" sz="2400" dirty="0">
                <a:solidFill>
                  <a:srgbClr val="26328B"/>
                </a:solidFill>
                <a:latin typeface="Georgia" panose="02040502050405020303" pitchFamily="18" charset="0"/>
              </a:rPr>
              <a:t>to a home as possible and to ensure that </a:t>
            </a:r>
            <a:r>
              <a:rPr lang="en-GB" sz="2400" dirty="0" smtClean="0">
                <a:solidFill>
                  <a:srgbClr val="26328B"/>
                </a:solidFill>
                <a:latin typeface="Georgia" panose="02040502050405020303" pitchFamily="18" charset="0"/>
              </a:rPr>
              <a:t>every person </a:t>
            </a:r>
            <a:r>
              <a:rPr lang="en-GB" sz="2400" dirty="0">
                <a:solidFill>
                  <a:srgbClr val="26328B"/>
                </a:solidFill>
                <a:latin typeface="Georgia" panose="02040502050405020303" pitchFamily="18" charset="0"/>
              </a:rPr>
              <a:t>and child leaves </a:t>
            </a:r>
            <a:r>
              <a:rPr lang="en-GB" sz="2400" dirty="0" smtClean="0">
                <a:solidFill>
                  <a:srgbClr val="26328B"/>
                </a:solidFill>
                <a:latin typeface="Georgia" panose="02040502050405020303" pitchFamily="18" charset="0"/>
              </a:rPr>
              <a:t>the facility in </a:t>
            </a:r>
            <a:r>
              <a:rPr lang="en-GB" sz="2400" dirty="0">
                <a:solidFill>
                  <a:srgbClr val="26328B"/>
                </a:solidFill>
                <a:latin typeface="Georgia" panose="02040502050405020303" pitchFamily="18" charset="0"/>
              </a:rPr>
              <a:t>a better </a:t>
            </a:r>
            <a:r>
              <a:rPr lang="en-GB" sz="2400" dirty="0" smtClean="0">
                <a:solidFill>
                  <a:srgbClr val="26328B"/>
                </a:solidFill>
                <a:latin typeface="Georgia" panose="02040502050405020303" pitchFamily="18" charset="0"/>
              </a:rPr>
              <a:t>position than </a:t>
            </a:r>
            <a:r>
              <a:rPr lang="en-GB" sz="2400" dirty="0">
                <a:solidFill>
                  <a:srgbClr val="26328B"/>
                </a:solidFill>
                <a:latin typeface="Georgia" panose="02040502050405020303" pitchFamily="18" charset="0"/>
              </a:rPr>
              <a:t>when they arrived.</a:t>
            </a:r>
            <a:endParaRPr lang="en-US" sz="2400" dirty="0">
              <a:solidFill>
                <a:srgbClr val="26328B"/>
              </a:solidFill>
              <a:latin typeface="Georgia" panose="02040502050405020303" pitchFamily="18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97537" y="6491288"/>
            <a:ext cx="1007059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IE" altLang="en-US" sz="1800" b="1" dirty="0">
                <a:solidFill>
                  <a:schemeClr val="bg1"/>
                </a:solidFill>
                <a:latin typeface="Gautami" panose="020B0502040204020203" pitchFamily="34" charset="0"/>
                <a:cs typeface="Gautami" panose="020B0502040204020203" pitchFamily="34" charset="0"/>
              </a:rPr>
              <a:t>www.respond.ie 	</a:t>
            </a:r>
            <a:r>
              <a:rPr lang="en-IE" altLang="en-US" sz="1800" b="1" dirty="0">
                <a:solidFill>
                  <a:schemeClr val="bg1"/>
                </a:solidFill>
              </a:rPr>
              <a:t>	         </a:t>
            </a:r>
            <a:r>
              <a:rPr lang="en-IE" altLang="en-US" sz="1800" b="1" dirty="0" smtClean="0">
                <a:solidFill>
                  <a:schemeClr val="bg1"/>
                </a:solidFill>
              </a:rPr>
              <a:t>				</a:t>
            </a:r>
            <a:endParaRPr lang="en-GB" altLang="en-US" sz="18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08" y="198905"/>
            <a:ext cx="4486275" cy="58388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3297" y="1414734"/>
            <a:ext cx="3295291" cy="5520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45793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337241" y="1807317"/>
            <a:ext cx="12394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000" b="1" dirty="0">
                <a:solidFill>
                  <a:schemeClr val="bg1"/>
                </a:solidFill>
              </a:rPr>
              <a:t>View of the Houses</a:t>
            </a:r>
          </a:p>
        </p:txBody>
      </p:sp>
      <p:sp>
        <p:nvSpPr>
          <p:cNvPr id="3" name="Rectangle 2"/>
          <p:cNvSpPr/>
          <p:nvPr/>
        </p:nvSpPr>
        <p:spPr>
          <a:xfrm>
            <a:off x="97536" y="-811708"/>
            <a:ext cx="12094464" cy="938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b="1" dirty="0" smtClean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r>
              <a:rPr lang="en-US" sz="32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  </a:t>
            </a:r>
          </a:p>
          <a:p>
            <a:r>
              <a:rPr lang="en-IE" sz="3600" b="1" dirty="0" smtClean="0">
                <a:solidFill>
                  <a:srgbClr val="26328B"/>
                </a:solidFill>
                <a:latin typeface="Georgia" panose="02040502050405020303" pitchFamily="18" charset="0"/>
              </a:rPr>
              <a:t>Family Hub Supports and Services </a:t>
            </a:r>
            <a:endParaRPr lang="en-US" sz="3600" b="1" i="1" dirty="0">
              <a:solidFill>
                <a:srgbClr val="26328B"/>
              </a:solidFill>
              <a:latin typeface="Georgia" panose="02040502050405020303" pitchFamily="18" charset="0"/>
            </a:endParaRPr>
          </a:p>
          <a:p>
            <a:pPr lvl="1"/>
            <a:endParaRPr lang="en-IE" sz="3600" b="1" dirty="0" smtClean="0">
              <a:solidFill>
                <a:srgbClr val="26328B"/>
              </a:solidFill>
            </a:endParaRPr>
          </a:p>
          <a:p>
            <a:r>
              <a:rPr lang="en-IE" sz="2400" dirty="0">
                <a:solidFill>
                  <a:srgbClr val="26328B"/>
                </a:solidFill>
                <a:latin typeface="Georgia" panose="02040502050405020303" pitchFamily="18" charset="0"/>
              </a:rPr>
              <a:t>- Case Management and Key-working</a:t>
            </a:r>
          </a:p>
          <a:p>
            <a:r>
              <a:rPr lang="en-IE" sz="2400" dirty="0">
                <a:solidFill>
                  <a:srgbClr val="26328B"/>
                </a:solidFill>
                <a:latin typeface="Georgia" panose="02040502050405020303" pitchFamily="18" charset="0"/>
              </a:rPr>
              <a:t>- Access to Entitlements (Medical Card, Social Welfare, etc.) and Mainstream Services (Healthcare, Welfare, Education)</a:t>
            </a:r>
          </a:p>
          <a:p>
            <a:r>
              <a:rPr lang="en-IE" sz="2400" dirty="0">
                <a:solidFill>
                  <a:srgbClr val="26328B"/>
                </a:solidFill>
                <a:latin typeface="Georgia" panose="02040502050405020303" pitchFamily="18" charset="0"/>
              </a:rPr>
              <a:t>- Information/accommodation research facility.</a:t>
            </a:r>
          </a:p>
          <a:p>
            <a:r>
              <a:rPr lang="en-IE" sz="2400" dirty="0">
                <a:solidFill>
                  <a:srgbClr val="26328B"/>
                </a:solidFill>
                <a:latin typeface="Georgia" panose="02040502050405020303" pitchFamily="18" charset="0"/>
              </a:rPr>
              <a:t>- A hot nutritious meal every day. </a:t>
            </a:r>
          </a:p>
          <a:p>
            <a:r>
              <a:rPr lang="en-IE" sz="2400" dirty="0">
                <a:solidFill>
                  <a:srgbClr val="26328B"/>
                </a:solidFill>
                <a:latin typeface="Georgia" panose="02040502050405020303" pitchFamily="18" charset="0"/>
              </a:rPr>
              <a:t>- Internal and external play areas.</a:t>
            </a:r>
          </a:p>
          <a:p>
            <a:r>
              <a:rPr lang="en-IE" sz="2400" dirty="0">
                <a:solidFill>
                  <a:srgbClr val="26328B"/>
                </a:solidFill>
                <a:latin typeface="Georgia" panose="02040502050405020303" pitchFamily="18" charset="0"/>
              </a:rPr>
              <a:t>- Independent Living Skills, i.e. budgeting, cookery and personal and life skills</a:t>
            </a:r>
          </a:p>
          <a:p>
            <a:r>
              <a:rPr lang="en-IE" sz="2400" dirty="0">
                <a:solidFill>
                  <a:srgbClr val="26328B"/>
                </a:solidFill>
                <a:latin typeface="Georgia" panose="02040502050405020303" pitchFamily="18" charset="0"/>
              </a:rPr>
              <a:t>- Access to Public Health Nurse.</a:t>
            </a:r>
          </a:p>
          <a:p>
            <a:r>
              <a:rPr lang="en-IE" sz="2400" dirty="0">
                <a:solidFill>
                  <a:srgbClr val="26328B"/>
                </a:solidFill>
                <a:latin typeface="Georgia" panose="02040502050405020303" pitchFamily="18" charset="0"/>
              </a:rPr>
              <a:t>- MABS Support</a:t>
            </a:r>
          </a:p>
          <a:p>
            <a:r>
              <a:rPr lang="en-IE" sz="2400" dirty="0">
                <a:solidFill>
                  <a:srgbClr val="26328B"/>
                </a:solidFill>
                <a:latin typeface="Georgia" panose="02040502050405020303" pitchFamily="18" charset="0"/>
              </a:rPr>
              <a:t>- The High Park Family Hub will also run a Breakfast Club and an After School Club</a:t>
            </a:r>
          </a:p>
          <a:p>
            <a:r>
              <a:rPr lang="en-IE" sz="2400" dirty="0">
                <a:solidFill>
                  <a:srgbClr val="26328B"/>
                </a:solidFill>
                <a:latin typeface="Georgia" panose="02040502050405020303" pitchFamily="18" charset="0"/>
              </a:rPr>
              <a:t>- A teenager hub/chill out room.</a:t>
            </a:r>
          </a:p>
          <a:p>
            <a:r>
              <a:rPr lang="en-IE" sz="2400" dirty="0">
                <a:solidFill>
                  <a:srgbClr val="26328B"/>
                </a:solidFill>
                <a:latin typeface="Georgia" panose="02040502050405020303" pitchFamily="18" charset="0"/>
              </a:rPr>
              <a:t>- Art room.</a:t>
            </a:r>
          </a:p>
          <a:p>
            <a:r>
              <a:rPr lang="en-IE" sz="2400" dirty="0">
                <a:solidFill>
                  <a:srgbClr val="26328B"/>
                </a:solidFill>
                <a:latin typeface="Georgia" panose="02040502050405020303" pitchFamily="18" charset="0"/>
              </a:rPr>
              <a:t>- Laundry Facilities</a:t>
            </a:r>
          </a:p>
          <a:p>
            <a:endParaRPr lang="en-GB" sz="3200" dirty="0"/>
          </a:p>
          <a:p>
            <a:endParaRPr lang="en-GB" sz="3200" dirty="0" smtClean="0"/>
          </a:p>
          <a:p>
            <a:endParaRPr lang="en-GB" sz="3200" dirty="0"/>
          </a:p>
          <a:p>
            <a:endParaRPr lang="en-GB" sz="3200" dirty="0"/>
          </a:p>
          <a:p>
            <a:endParaRPr lang="en-US" sz="3200" b="1" dirty="0">
              <a:solidFill>
                <a:srgbClr val="26328B"/>
              </a:solidFill>
              <a:latin typeface="Georgia" panose="02040502050405020303" pitchFamily="18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97536" y="6491288"/>
            <a:ext cx="1007059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IE" altLang="en-US" sz="1800" b="1" dirty="0">
                <a:solidFill>
                  <a:schemeClr val="bg1"/>
                </a:solidFill>
                <a:latin typeface="Gautami" panose="020B0502040204020203" pitchFamily="34" charset="0"/>
                <a:cs typeface="Gautami" panose="020B0502040204020203" pitchFamily="34" charset="0"/>
              </a:rPr>
              <a:t>www.respond.ie 	</a:t>
            </a:r>
            <a:r>
              <a:rPr lang="en-IE" altLang="en-US" sz="1800" b="1" dirty="0">
                <a:solidFill>
                  <a:schemeClr val="bg1"/>
                </a:solidFill>
              </a:rPr>
              <a:t>	         </a:t>
            </a:r>
            <a:r>
              <a:rPr lang="en-IE" altLang="en-US" sz="1800" b="1" dirty="0" smtClean="0">
                <a:solidFill>
                  <a:schemeClr val="bg1"/>
                </a:solidFill>
              </a:rPr>
              <a:t>				</a:t>
            </a:r>
            <a:endParaRPr lang="en-GB" altLang="en-US" sz="1800" b="1" dirty="0">
              <a:solidFill>
                <a:schemeClr val="bg1"/>
              </a:solidFill>
            </a:endParaRPr>
          </a:p>
        </p:txBody>
      </p:sp>
      <p:pic>
        <p:nvPicPr>
          <p:cNvPr id="9" name="Picture 2" descr="http://www.respond.ie/wp-content/themes/respond/image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9740" y="262291"/>
            <a:ext cx="2425903" cy="904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370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337241" y="1807317"/>
            <a:ext cx="12394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000" b="1" dirty="0">
                <a:solidFill>
                  <a:schemeClr val="bg1"/>
                </a:solidFill>
              </a:rPr>
              <a:t>View of the Houses</a:t>
            </a:r>
          </a:p>
        </p:txBody>
      </p:sp>
      <p:sp>
        <p:nvSpPr>
          <p:cNvPr id="3" name="Rectangle 2"/>
          <p:cNvSpPr/>
          <p:nvPr/>
        </p:nvSpPr>
        <p:spPr>
          <a:xfrm>
            <a:off x="97536" y="-811708"/>
            <a:ext cx="12094464" cy="8894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b="1" dirty="0" smtClean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r>
              <a:rPr lang="en-US" sz="32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  </a:t>
            </a:r>
          </a:p>
          <a:p>
            <a:r>
              <a:rPr lang="en-IE" sz="3600" b="1" dirty="0" smtClean="0">
                <a:solidFill>
                  <a:srgbClr val="26328B"/>
                </a:solidFill>
                <a:latin typeface="Georgia" panose="02040502050405020303" pitchFamily="18" charset="0"/>
              </a:rPr>
              <a:t>Family Hub Staffing </a:t>
            </a:r>
            <a:endParaRPr lang="en-US" sz="3600" b="1" i="1" dirty="0">
              <a:solidFill>
                <a:srgbClr val="26328B"/>
              </a:solidFill>
              <a:latin typeface="Georgia" panose="02040502050405020303" pitchFamily="18" charset="0"/>
            </a:endParaRPr>
          </a:p>
          <a:p>
            <a:pPr lvl="1"/>
            <a:endParaRPr lang="en-IE" sz="3600" b="1" dirty="0" smtClean="0">
              <a:solidFill>
                <a:srgbClr val="26328B"/>
              </a:solidFill>
            </a:endParaRPr>
          </a:p>
          <a:p>
            <a:pPr lvl="2"/>
            <a:r>
              <a:rPr lang="en-IE" sz="2800" dirty="0">
                <a:solidFill>
                  <a:srgbClr val="26328B"/>
                </a:solidFill>
                <a:latin typeface="Georgia" panose="02040502050405020303" pitchFamily="18" charset="0"/>
              </a:rPr>
              <a:t>Service Manager</a:t>
            </a:r>
            <a:endParaRPr lang="en-GB" sz="2800" dirty="0">
              <a:solidFill>
                <a:srgbClr val="26328B"/>
              </a:solidFill>
              <a:latin typeface="Georgia" panose="02040502050405020303" pitchFamily="18" charset="0"/>
            </a:endParaRPr>
          </a:p>
          <a:p>
            <a:pPr lvl="2"/>
            <a:r>
              <a:rPr lang="en-IE" sz="2800" dirty="0">
                <a:solidFill>
                  <a:srgbClr val="26328B"/>
                </a:solidFill>
                <a:latin typeface="Georgia" panose="02040502050405020303" pitchFamily="18" charset="0"/>
              </a:rPr>
              <a:t>Full-time Project Worker x 8</a:t>
            </a:r>
            <a:endParaRPr lang="en-GB" sz="2800" dirty="0">
              <a:solidFill>
                <a:srgbClr val="26328B"/>
              </a:solidFill>
              <a:latin typeface="Georgia" panose="02040502050405020303" pitchFamily="18" charset="0"/>
            </a:endParaRPr>
          </a:p>
          <a:p>
            <a:pPr lvl="2"/>
            <a:r>
              <a:rPr lang="en-IE" sz="2800" dirty="0">
                <a:solidFill>
                  <a:srgbClr val="26328B"/>
                </a:solidFill>
                <a:latin typeface="Georgia" panose="02040502050405020303" pitchFamily="18" charset="0"/>
              </a:rPr>
              <a:t>Part-time Project Worker x 2</a:t>
            </a:r>
            <a:endParaRPr lang="en-GB" sz="2800" dirty="0">
              <a:solidFill>
                <a:srgbClr val="26328B"/>
              </a:solidFill>
              <a:latin typeface="Georgia" panose="02040502050405020303" pitchFamily="18" charset="0"/>
            </a:endParaRPr>
          </a:p>
          <a:p>
            <a:pPr lvl="2"/>
            <a:r>
              <a:rPr lang="en-IE" sz="2800" dirty="0">
                <a:solidFill>
                  <a:srgbClr val="26328B"/>
                </a:solidFill>
                <a:latin typeface="Georgia" panose="02040502050405020303" pitchFamily="18" charset="0"/>
              </a:rPr>
              <a:t>Relief Project Worker </a:t>
            </a:r>
            <a:endParaRPr lang="en-GB" sz="2800" dirty="0">
              <a:solidFill>
                <a:srgbClr val="26328B"/>
              </a:solidFill>
              <a:latin typeface="Georgia" panose="02040502050405020303" pitchFamily="18" charset="0"/>
            </a:endParaRPr>
          </a:p>
          <a:p>
            <a:pPr lvl="2"/>
            <a:r>
              <a:rPr lang="en-IE" sz="2800" dirty="0">
                <a:solidFill>
                  <a:srgbClr val="26328B"/>
                </a:solidFill>
                <a:latin typeface="Georgia" panose="02040502050405020303" pitchFamily="18" charset="0"/>
              </a:rPr>
              <a:t>Concierge 24/7</a:t>
            </a:r>
            <a:endParaRPr lang="en-GB" sz="2800" dirty="0">
              <a:solidFill>
                <a:srgbClr val="26328B"/>
              </a:solidFill>
              <a:latin typeface="Georgia" panose="02040502050405020303" pitchFamily="18" charset="0"/>
            </a:endParaRPr>
          </a:p>
          <a:p>
            <a:pPr lvl="2"/>
            <a:r>
              <a:rPr lang="en-IE" sz="2800" dirty="0">
                <a:solidFill>
                  <a:srgbClr val="26328B"/>
                </a:solidFill>
                <a:latin typeface="Georgia" panose="02040502050405020303" pitchFamily="18" charset="0"/>
              </a:rPr>
              <a:t>Chef Manager</a:t>
            </a:r>
            <a:endParaRPr lang="en-GB" sz="2800" dirty="0">
              <a:solidFill>
                <a:srgbClr val="26328B"/>
              </a:solidFill>
              <a:latin typeface="Georgia" panose="02040502050405020303" pitchFamily="18" charset="0"/>
            </a:endParaRPr>
          </a:p>
          <a:p>
            <a:pPr lvl="2"/>
            <a:r>
              <a:rPr lang="en-IE" sz="2800" dirty="0">
                <a:solidFill>
                  <a:srgbClr val="26328B"/>
                </a:solidFill>
                <a:latin typeface="Georgia" panose="02040502050405020303" pitchFamily="18" charset="0"/>
              </a:rPr>
              <a:t>Kitchen Assistant</a:t>
            </a:r>
            <a:endParaRPr lang="en-GB" sz="2800" dirty="0">
              <a:solidFill>
                <a:srgbClr val="26328B"/>
              </a:solidFill>
              <a:latin typeface="Georgia" panose="02040502050405020303" pitchFamily="18" charset="0"/>
            </a:endParaRPr>
          </a:p>
          <a:p>
            <a:pPr lvl="2"/>
            <a:r>
              <a:rPr lang="en-IE" sz="2800" dirty="0">
                <a:solidFill>
                  <a:srgbClr val="26328B"/>
                </a:solidFill>
                <a:latin typeface="Georgia" panose="02040502050405020303" pitchFamily="18" charset="0"/>
              </a:rPr>
              <a:t>Weekend Kitchen Assistant</a:t>
            </a:r>
            <a:endParaRPr lang="en-GB" sz="2800" dirty="0">
              <a:solidFill>
                <a:srgbClr val="26328B"/>
              </a:solidFill>
              <a:latin typeface="Georgia" panose="02040502050405020303" pitchFamily="18" charset="0"/>
            </a:endParaRPr>
          </a:p>
          <a:p>
            <a:pPr lvl="2"/>
            <a:r>
              <a:rPr lang="en-IE" sz="2800" dirty="0">
                <a:solidFill>
                  <a:srgbClr val="26328B"/>
                </a:solidFill>
                <a:latin typeface="Georgia" panose="02040502050405020303" pitchFamily="18" charset="0"/>
              </a:rPr>
              <a:t>Breakfast Club / After School Club Staff</a:t>
            </a:r>
            <a:endParaRPr lang="en-GB" sz="2800" dirty="0">
              <a:solidFill>
                <a:srgbClr val="26328B"/>
              </a:solidFill>
              <a:latin typeface="Georgia" panose="02040502050405020303" pitchFamily="18" charset="0"/>
            </a:endParaRPr>
          </a:p>
          <a:p>
            <a:pPr lvl="2"/>
            <a:r>
              <a:rPr lang="en-IE" sz="2800" dirty="0">
                <a:solidFill>
                  <a:srgbClr val="26328B"/>
                </a:solidFill>
                <a:latin typeface="Georgia" panose="02040502050405020303" pitchFamily="18" charset="0"/>
              </a:rPr>
              <a:t>Cleaner</a:t>
            </a:r>
            <a:endParaRPr lang="en-GB" sz="2800" dirty="0">
              <a:solidFill>
                <a:srgbClr val="26328B"/>
              </a:solidFill>
              <a:latin typeface="Georgia" panose="02040502050405020303" pitchFamily="18" charset="0"/>
            </a:endParaRPr>
          </a:p>
          <a:p>
            <a:endParaRPr lang="en-GB" sz="3200" dirty="0"/>
          </a:p>
          <a:p>
            <a:endParaRPr lang="en-GB" sz="3200" dirty="0" smtClean="0"/>
          </a:p>
          <a:p>
            <a:endParaRPr lang="en-GB" sz="3200" dirty="0"/>
          </a:p>
          <a:p>
            <a:endParaRPr lang="en-GB" sz="3200" dirty="0"/>
          </a:p>
          <a:p>
            <a:endParaRPr lang="en-US" sz="3200" b="1" dirty="0">
              <a:solidFill>
                <a:srgbClr val="26328B"/>
              </a:solidFill>
              <a:latin typeface="Georgia" panose="02040502050405020303" pitchFamily="18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97536" y="6491288"/>
            <a:ext cx="1007059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IE" altLang="en-US" sz="1800" b="1" dirty="0">
                <a:solidFill>
                  <a:schemeClr val="bg1"/>
                </a:solidFill>
                <a:latin typeface="Gautami" panose="020B0502040204020203" pitchFamily="34" charset="0"/>
                <a:cs typeface="Gautami" panose="020B0502040204020203" pitchFamily="34" charset="0"/>
              </a:rPr>
              <a:t>www.respond.ie 	</a:t>
            </a:r>
            <a:r>
              <a:rPr lang="en-IE" altLang="en-US" sz="1800" b="1" dirty="0">
                <a:solidFill>
                  <a:schemeClr val="bg1"/>
                </a:solidFill>
              </a:rPr>
              <a:t>	         </a:t>
            </a:r>
            <a:r>
              <a:rPr lang="en-IE" altLang="en-US" sz="1800" b="1" dirty="0" smtClean="0">
                <a:solidFill>
                  <a:schemeClr val="bg1"/>
                </a:solidFill>
              </a:rPr>
              <a:t>				</a:t>
            </a:r>
            <a:endParaRPr lang="en-GB" altLang="en-US" sz="1800" b="1" dirty="0">
              <a:solidFill>
                <a:schemeClr val="bg1"/>
              </a:solidFill>
            </a:endParaRPr>
          </a:p>
        </p:txBody>
      </p:sp>
      <p:pic>
        <p:nvPicPr>
          <p:cNvPr id="9" name="Picture 2" descr="http://www.respond.ie/wp-content/themes/respond/image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9740" y="262291"/>
            <a:ext cx="2425903" cy="904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3635" y="1427017"/>
            <a:ext cx="4391891" cy="328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190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2666" y="222590"/>
            <a:ext cx="463965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dirty="0">
                <a:solidFill>
                  <a:srgbClr val="26328B"/>
                </a:solidFill>
                <a:latin typeface="Georgia" panose="02040502050405020303" pitchFamily="18" charset="0"/>
              </a:rPr>
              <a:t>Minister Coveney </a:t>
            </a:r>
            <a:r>
              <a:rPr lang="en-GB" sz="2400" dirty="0" smtClean="0">
                <a:solidFill>
                  <a:srgbClr val="26328B"/>
                </a:solidFill>
                <a:latin typeface="Georgia" panose="02040502050405020303" pitchFamily="18" charset="0"/>
              </a:rPr>
              <a:t>launched  the new </a:t>
            </a:r>
            <a:r>
              <a:rPr lang="en-GB" sz="2400" dirty="0">
                <a:solidFill>
                  <a:srgbClr val="26328B"/>
                </a:solidFill>
                <a:latin typeface="Georgia" panose="02040502050405020303" pitchFamily="18" charset="0"/>
              </a:rPr>
              <a:t>Family Hub model of </a:t>
            </a:r>
            <a:r>
              <a:rPr lang="en-GB" sz="2400" dirty="0" smtClean="0">
                <a:solidFill>
                  <a:srgbClr val="26328B"/>
                </a:solidFill>
                <a:latin typeface="Georgia" panose="02040502050405020303" pitchFamily="18" charset="0"/>
              </a:rPr>
              <a:t>accommodation in Drumcondra in March 2017</a:t>
            </a:r>
            <a:endParaRPr lang="en-US" sz="2400" dirty="0">
              <a:solidFill>
                <a:srgbClr val="26328B"/>
              </a:solidFill>
              <a:latin typeface="Georgia" panose="02040502050405020303" pitchFamily="18" charset="0"/>
            </a:endParaRPr>
          </a:p>
        </p:txBody>
      </p:sp>
      <p:pic>
        <p:nvPicPr>
          <p:cNvPr id="9" name="Picture 2" descr="http://www.respond.ie/wp-content/themes/respond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9740" y="262291"/>
            <a:ext cx="2425903" cy="904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2926" y="1318"/>
            <a:ext cx="6779073" cy="38582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436" y="2132023"/>
            <a:ext cx="5391880" cy="4329131"/>
          </a:xfrm>
          <a:prstGeom prst="rect">
            <a:avLst/>
          </a:prstGeom>
        </p:spPr>
      </p:pic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32666" y="6491288"/>
            <a:ext cx="1007059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IE" altLang="en-US" sz="1800" b="1" dirty="0">
                <a:solidFill>
                  <a:schemeClr val="bg1"/>
                </a:solidFill>
                <a:latin typeface="Gautami" panose="020B0502040204020203" pitchFamily="34" charset="0"/>
                <a:cs typeface="Gautami" panose="020B0502040204020203" pitchFamily="34" charset="0"/>
              </a:rPr>
              <a:t>www.respond.ie 	</a:t>
            </a:r>
            <a:r>
              <a:rPr lang="en-IE" altLang="en-US" sz="1800" b="1" dirty="0">
                <a:solidFill>
                  <a:schemeClr val="bg1"/>
                </a:solidFill>
              </a:rPr>
              <a:t>	         </a:t>
            </a:r>
            <a:r>
              <a:rPr lang="en-IE" altLang="en-US" sz="1800" b="1" dirty="0" smtClean="0">
                <a:solidFill>
                  <a:schemeClr val="bg1"/>
                </a:solidFill>
              </a:rPr>
              <a:t>				</a:t>
            </a:r>
            <a:endParaRPr lang="en-GB" altLang="en-US" sz="1800" b="1" dirty="0">
              <a:solidFill>
                <a:schemeClr val="bg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90444" y="2881421"/>
            <a:ext cx="6801555" cy="3579733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3294529" y="5146454"/>
            <a:ext cx="22187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Carter </a:t>
            </a:r>
            <a:r>
              <a:rPr lang="en-GB" dirty="0"/>
              <a:t>Kennedy aged 3 </a:t>
            </a:r>
            <a:r>
              <a:rPr lang="en-GB" dirty="0" smtClean="0"/>
              <a:t>pictured at the Launch of a Respond Family </a:t>
            </a:r>
            <a:r>
              <a:rPr lang="en-GB" dirty="0"/>
              <a:t>Hub.</a:t>
            </a:r>
          </a:p>
        </p:txBody>
      </p:sp>
    </p:spTree>
    <p:extLst>
      <p:ext uri="{BB962C8B-B14F-4D97-AF65-F5344CB8AC3E}">
        <p14:creationId xmlns:p14="http://schemas.microsoft.com/office/powerpoint/2010/main" val="13268313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337241" y="1807317"/>
            <a:ext cx="12394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000" b="1" dirty="0">
                <a:solidFill>
                  <a:schemeClr val="bg1"/>
                </a:solidFill>
              </a:rPr>
              <a:t>View of the Houses</a:t>
            </a:r>
          </a:p>
        </p:txBody>
      </p:sp>
      <p:sp>
        <p:nvSpPr>
          <p:cNvPr id="3" name="Rectangle 2"/>
          <p:cNvSpPr/>
          <p:nvPr/>
        </p:nvSpPr>
        <p:spPr>
          <a:xfrm>
            <a:off x="277090" y="-811708"/>
            <a:ext cx="11914909" cy="8181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b="1" dirty="0" smtClean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r>
              <a:rPr lang="en-US" sz="32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  </a:t>
            </a:r>
          </a:p>
          <a:p>
            <a:r>
              <a:rPr lang="en-GB" sz="4400" b="1" dirty="0" smtClean="0">
                <a:solidFill>
                  <a:srgbClr val="26328B"/>
                </a:solidFill>
                <a:latin typeface="Georgia" panose="02040502050405020303" pitchFamily="18" charset="0"/>
              </a:rPr>
              <a:t>Future Plans for Family Hubs</a:t>
            </a:r>
            <a:endParaRPr lang="en-US" sz="4400" b="1" i="1" dirty="0">
              <a:solidFill>
                <a:srgbClr val="26328B"/>
              </a:solidFill>
              <a:latin typeface="Georgia" panose="02040502050405020303" pitchFamily="18" charset="0"/>
            </a:endParaRPr>
          </a:p>
          <a:p>
            <a:pPr lvl="1"/>
            <a:endParaRPr lang="en-IE" sz="3600" b="1" dirty="0" smtClean="0">
              <a:solidFill>
                <a:srgbClr val="26328B"/>
              </a:solidFill>
            </a:endParaRP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4000" dirty="0" smtClean="0">
                <a:solidFill>
                  <a:srgbClr val="26328B"/>
                </a:solidFill>
                <a:latin typeface="Georgia" panose="02040502050405020303" pitchFamily="18" charset="0"/>
              </a:rPr>
              <a:t>       Galway</a:t>
            </a:r>
            <a:endParaRPr lang="en-GB" sz="4000" dirty="0">
              <a:solidFill>
                <a:srgbClr val="26328B"/>
              </a:solidFill>
              <a:latin typeface="Georgia" panose="02040502050405020303" pitchFamily="18" charset="0"/>
            </a:endParaRP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4000" dirty="0" smtClean="0">
                <a:solidFill>
                  <a:srgbClr val="26328B"/>
                </a:solidFill>
                <a:latin typeface="Georgia" panose="02040502050405020303" pitchFamily="18" charset="0"/>
              </a:rPr>
              <a:t>       Limerick </a:t>
            </a:r>
            <a:endParaRPr lang="en-GB" sz="4000" dirty="0">
              <a:solidFill>
                <a:srgbClr val="26328B"/>
              </a:solidFill>
              <a:latin typeface="Georgia" panose="02040502050405020303" pitchFamily="18" charset="0"/>
            </a:endParaRP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4000" dirty="0" smtClean="0">
                <a:solidFill>
                  <a:srgbClr val="26328B"/>
                </a:solidFill>
                <a:latin typeface="Georgia" panose="02040502050405020303" pitchFamily="18" charset="0"/>
              </a:rPr>
              <a:t>       Waterford</a:t>
            </a:r>
            <a:endParaRPr lang="en-GB" sz="4000" dirty="0">
              <a:solidFill>
                <a:srgbClr val="26328B"/>
              </a:solidFill>
              <a:latin typeface="Georgia" panose="02040502050405020303" pitchFamily="18" charset="0"/>
            </a:endParaRP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4000" dirty="0" smtClean="0">
                <a:solidFill>
                  <a:srgbClr val="26328B"/>
                </a:solidFill>
                <a:latin typeface="Georgia" panose="02040502050405020303" pitchFamily="18" charset="0"/>
              </a:rPr>
              <a:t>       Wexford</a:t>
            </a:r>
            <a:endParaRPr lang="en-GB" sz="4000" dirty="0">
              <a:solidFill>
                <a:srgbClr val="26328B"/>
              </a:solidFill>
              <a:latin typeface="Georgia" panose="02040502050405020303" pitchFamily="18" charset="0"/>
            </a:endParaRP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4000" dirty="0" smtClean="0">
                <a:solidFill>
                  <a:srgbClr val="26328B"/>
                </a:solidFill>
                <a:latin typeface="Georgia" panose="02040502050405020303" pitchFamily="18" charset="0"/>
              </a:rPr>
              <a:t>       Carlow </a:t>
            </a:r>
            <a:endParaRPr lang="en-GB" sz="4000" dirty="0">
              <a:solidFill>
                <a:srgbClr val="26328B"/>
              </a:solidFill>
              <a:latin typeface="Georgia" panose="02040502050405020303" pitchFamily="18" charset="0"/>
            </a:endParaRPr>
          </a:p>
          <a:p>
            <a:endParaRPr lang="en-GB" sz="3200" dirty="0" smtClean="0"/>
          </a:p>
          <a:p>
            <a:endParaRPr lang="en-GB" sz="3200" dirty="0" smtClean="0"/>
          </a:p>
          <a:p>
            <a:endParaRPr lang="en-GB" sz="3200" dirty="0"/>
          </a:p>
          <a:p>
            <a:endParaRPr lang="en-GB" sz="3200" dirty="0"/>
          </a:p>
          <a:p>
            <a:endParaRPr lang="en-US" sz="3200" b="1" dirty="0">
              <a:solidFill>
                <a:srgbClr val="26328B"/>
              </a:solidFill>
              <a:latin typeface="Georgia" panose="02040502050405020303" pitchFamily="18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97536" y="6491288"/>
            <a:ext cx="1007059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IE" altLang="en-US" sz="1800" b="1" dirty="0">
                <a:solidFill>
                  <a:schemeClr val="bg1"/>
                </a:solidFill>
                <a:latin typeface="Gautami" panose="020B0502040204020203" pitchFamily="34" charset="0"/>
                <a:cs typeface="Gautami" panose="020B0502040204020203" pitchFamily="34" charset="0"/>
              </a:rPr>
              <a:t>www.respond.ie 	</a:t>
            </a:r>
            <a:r>
              <a:rPr lang="en-IE" altLang="en-US" sz="1800" b="1" dirty="0">
                <a:solidFill>
                  <a:schemeClr val="bg1"/>
                </a:solidFill>
              </a:rPr>
              <a:t>	         </a:t>
            </a:r>
            <a:r>
              <a:rPr lang="en-IE" altLang="en-US" sz="1800" b="1" dirty="0" smtClean="0">
                <a:solidFill>
                  <a:schemeClr val="bg1"/>
                </a:solidFill>
              </a:rPr>
              <a:t>				</a:t>
            </a:r>
            <a:endParaRPr lang="en-GB" altLang="en-US" sz="1800" b="1" dirty="0">
              <a:solidFill>
                <a:schemeClr val="bg1"/>
              </a:solidFill>
            </a:endParaRPr>
          </a:p>
        </p:txBody>
      </p:sp>
      <p:pic>
        <p:nvPicPr>
          <p:cNvPr id="9" name="Picture 2" descr="http://www.respond.ie/wp-content/themes/respond/image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9740" y="262291"/>
            <a:ext cx="2425903" cy="904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745" y="2923309"/>
            <a:ext cx="6206256" cy="3289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295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5544"/>
            <a:ext cx="12952802" cy="6461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973" y="0"/>
            <a:ext cx="3972054" cy="1588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97536" y="6491288"/>
            <a:ext cx="1007059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IE" altLang="en-US" sz="1800" b="1" dirty="0">
                <a:solidFill>
                  <a:schemeClr val="bg1"/>
                </a:solidFill>
                <a:latin typeface="Gautami" panose="020B0502040204020203" pitchFamily="34" charset="0"/>
                <a:cs typeface="Gautami" panose="020B0502040204020203" pitchFamily="34" charset="0"/>
              </a:rPr>
              <a:t>www.respond.ie 	</a:t>
            </a:r>
            <a:r>
              <a:rPr lang="en-IE" altLang="en-US" sz="1800" b="1" dirty="0">
                <a:solidFill>
                  <a:schemeClr val="bg1"/>
                </a:solidFill>
              </a:rPr>
              <a:t>	         </a:t>
            </a:r>
            <a:r>
              <a:rPr lang="en-IE" altLang="en-US" sz="1800" b="1" dirty="0" smtClean="0">
                <a:solidFill>
                  <a:schemeClr val="bg1"/>
                </a:solidFill>
              </a:rPr>
              <a:t>				</a:t>
            </a:r>
            <a:endParaRPr lang="en-GB" altLang="en-US" sz="18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 flipH="1">
            <a:off x="1187356" y="5591908"/>
            <a:ext cx="9580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</a:rPr>
              <a:t>Thank you. I am happy to take any questions</a:t>
            </a:r>
            <a:endParaRPr lang="en-GB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91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337241" y="1807317"/>
            <a:ext cx="12394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000" b="1" dirty="0">
                <a:solidFill>
                  <a:schemeClr val="bg1"/>
                </a:solidFill>
              </a:rPr>
              <a:t>View of the Houses</a:t>
            </a:r>
          </a:p>
        </p:txBody>
      </p:sp>
      <p:sp>
        <p:nvSpPr>
          <p:cNvPr id="3" name="Rectangle 2"/>
          <p:cNvSpPr/>
          <p:nvPr/>
        </p:nvSpPr>
        <p:spPr>
          <a:xfrm>
            <a:off x="739587" y="-793377"/>
            <a:ext cx="9789460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b="1" dirty="0" smtClean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r>
              <a:rPr lang="en-US" sz="32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  </a:t>
            </a:r>
          </a:p>
          <a:p>
            <a:endParaRPr lang="en-US" sz="3200" b="1" i="1" dirty="0">
              <a:solidFill>
                <a:srgbClr val="26328B"/>
              </a:solidFill>
              <a:latin typeface="Georgia" panose="02040502050405020303" pitchFamily="18" charset="0"/>
            </a:endParaRPr>
          </a:p>
          <a:p>
            <a:pPr lvl="1"/>
            <a:endParaRPr lang="en-IE" sz="3600" b="1" dirty="0" smtClean="0">
              <a:solidFill>
                <a:srgbClr val="26328B"/>
              </a:solidFill>
            </a:endParaRPr>
          </a:p>
          <a:p>
            <a:pPr lvl="1"/>
            <a:r>
              <a:rPr lang="en-IE" sz="3600" b="1" dirty="0" smtClean="0">
                <a:solidFill>
                  <a:srgbClr val="26328B"/>
                </a:solidFill>
                <a:latin typeface="Georgia" panose="02040502050405020303" pitchFamily="18" charset="0"/>
              </a:rPr>
              <a:t>The </a:t>
            </a:r>
            <a:r>
              <a:rPr lang="en-IE" sz="3600" b="1" dirty="0">
                <a:solidFill>
                  <a:srgbClr val="26328B"/>
                </a:solidFill>
                <a:latin typeface="Georgia" panose="02040502050405020303" pitchFamily="18" charset="0"/>
              </a:rPr>
              <a:t>r</a:t>
            </a:r>
            <a:r>
              <a:rPr lang="en-IE" sz="3600" b="1" dirty="0" smtClean="0">
                <a:solidFill>
                  <a:srgbClr val="26328B"/>
                </a:solidFill>
                <a:latin typeface="Georgia" panose="02040502050405020303" pitchFamily="18" charset="0"/>
              </a:rPr>
              <a:t>ole </a:t>
            </a:r>
            <a:r>
              <a:rPr lang="en-IE" sz="3600" b="1" dirty="0">
                <a:solidFill>
                  <a:srgbClr val="26328B"/>
                </a:solidFill>
                <a:latin typeface="Georgia" panose="02040502050405020303" pitchFamily="18" charset="0"/>
              </a:rPr>
              <a:t>of </a:t>
            </a:r>
            <a:r>
              <a:rPr lang="en-IE" sz="3600" b="1" dirty="0" smtClean="0">
                <a:solidFill>
                  <a:srgbClr val="26328B"/>
                </a:solidFill>
                <a:latin typeface="Georgia" panose="02040502050405020303" pitchFamily="18" charset="0"/>
              </a:rPr>
              <a:t>the Housing Association:</a:t>
            </a:r>
          </a:p>
          <a:p>
            <a:pPr lvl="1"/>
            <a:r>
              <a:rPr lang="en-IE" sz="3200" dirty="0" smtClean="0">
                <a:solidFill>
                  <a:srgbClr val="26328B"/>
                </a:solidFill>
                <a:latin typeface="Georgia" panose="02040502050405020303" pitchFamily="18" charset="0"/>
              </a:rPr>
              <a:t>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IE" sz="3200" dirty="0" smtClean="0">
                <a:solidFill>
                  <a:srgbClr val="26328B"/>
                </a:solidFill>
                <a:latin typeface="Georgia" panose="02040502050405020303" pitchFamily="18" charset="0"/>
              </a:rPr>
              <a:t>helping to meet the </a:t>
            </a:r>
            <a:r>
              <a:rPr lang="en-IE" sz="3200" dirty="0">
                <a:solidFill>
                  <a:srgbClr val="26328B"/>
                </a:solidFill>
                <a:latin typeface="Georgia" panose="02040502050405020303" pitchFamily="18" charset="0"/>
              </a:rPr>
              <a:t>housing </a:t>
            </a:r>
            <a:r>
              <a:rPr lang="en-IE" sz="3200" dirty="0" smtClean="0">
                <a:solidFill>
                  <a:srgbClr val="26328B"/>
                </a:solidFill>
                <a:latin typeface="Georgia" panose="02040502050405020303" pitchFamily="18" charset="0"/>
              </a:rPr>
              <a:t>challenge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rgbClr val="26328B"/>
                </a:solidFill>
                <a:latin typeface="Georgia" panose="02040502050405020303" pitchFamily="18" charset="0"/>
              </a:rPr>
              <a:t>ensuring </a:t>
            </a:r>
            <a:r>
              <a:rPr lang="en-GB" sz="3200" dirty="0">
                <a:solidFill>
                  <a:srgbClr val="26328B"/>
                </a:solidFill>
                <a:latin typeface="Georgia" panose="02040502050405020303" pitchFamily="18" charset="0"/>
              </a:rPr>
              <a:t>quality housing </a:t>
            </a:r>
            <a:r>
              <a:rPr lang="en-GB" sz="3200" dirty="0" smtClean="0">
                <a:solidFill>
                  <a:srgbClr val="26328B"/>
                </a:solidFill>
                <a:latin typeface="Georgia" panose="02040502050405020303" pitchFamily="18" charset="0"/>
              </a:rPr>
              <a:t>provision</a:t>
            </a:r>
          </a:p>
          <a:p>
            <a:endParaRPr lang="en-GB" sz="3200" dirty="0"/>
          </a:p>
          <a:p>
            <a:endParaRPr lang="en-GB" sz="3200" dirty="0" smtClean="0"/>
          </a:p>
          <a:p>
            <a:endParaRPr lang="en-GB" sz="3200" dirty="0"/>
          </a:p>
          <a:p>
            <a:endParaRPr lang="en-GB" sz="3200" dirty="0"/>
          </a:p>
          <a:p>
            <a:endParaRPr lang="en-US" sz="3200" b="1" dirty="0">
              <a:solidFill>
                <a:srgbClr val="26328B"/>
              </a:solidFill>
              <a:latin typeface="Georgia" panose="02040502050405020303" pitchFamily="18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97536" y="6491288"/>
            <a:ext cx="1007059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IE" altLang="en-US" sz="1800" b="1" dirty="0">
                <a:solidFill>
                  <a:schemeClr val="bg1"/>
                </a:solidFill>
                <a:latin typeface="Gautami" panose="020B0502040204020203" pitchFamily="34" charset="0"/>
                <a:cs typeface="Gautami" panose="020B0502040204020203" pitchFamily="34" charset="0"/>
              </a:rPr>
              <a:t>www.respond.ie 	</a:t>
            </a:r>
            <a:r>
              <a:rPr lang="en-IE" altLang="en-US" sz="1800" b="1" dirty="0">
                <a:solidFill>
                  <a:schemeClr val="bg1"/>
                </a:solidFill>
              </a:rPr>
              <a:t>	         </a:t>
            </a:r>
            <a:r>
              <a:rPr lang="en-IE" altLang="en-US" sz="1800" b="1" dirty="0" smtClean="0">
                <a:solidFill>
                  <a:schemeClr val="bg1"/>
                </a:solidFill>
              </a:rPr>
              <a:t>				</a:t>
            </a:r>
            <a:endParaRPr lang="en-GB" altLang="en-US" sz="1800" b="1" dirty="0">
              <a:solidFill>
                <a:schemeClr val="bg1"/>
              </a:solidFill>
            </a:endParaRPr>
          </a:p>
        </p:txBody>
      </p:sp>
      <p:pic>
        <p:nvPicPr>
          <p:cNvPr id="9" name="Picture 2" descr="http://www.respond.ie/wp-content/themes/respond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683" y="5136566"/>
            <a:ext cx="2425903" cy="904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1460" y="3926541"/>
            <a:ext cx="3783666" cy="22753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536" y="3926541"/>
            <a:ext cx="2995288" cy="242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924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337241" y="1807317"/>
            <a:ext cx="12394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000" b="1" dirty="0">
                <a:solidFill>
                  <a:schemeClr val="bg1"/>
                </a:solidFill>
              </a:rPr>
              <a:t>View of the Houses</a:t>
            </a:r>
          </a:p>
        </p:txBody>
      </p:sp>
      <p:sp>
        <p:nvSpPr>
          <p:cNvPr id="3" name="Rectangle 2"/>
          <p:cNvSpPr/>
          <p:nvPr/>
        </p:nvSpPr>
        <p:spPr>
          <a:xfrm>
            <a:off x="1132114" y="-811708"/>
            <a:ext cx="11059886" cy="901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b="1" dirty="0" smtClean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r>
              <a:rPr lang="en-US" sz="32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  </a:t>
            </a:r>
          </a:p>
          <a:p>
            <a:r>
              <a:rPr lang="en-GB" sz="3600" b="1" dirty="0">
                <a:solidFill>
                  <a:srgbClr val="26328B"/>
                </a:solidFill>
                <a:latin typeface="Georgia" panose="02040502050405020303" pitchFamily="18" charset="0"/>
              </a:rPr>
              <a:t>Background</a:t>
            </a:r>
            <a:endParaRPr lang="en-US" sz="3600" b="1" i="1" dirty="0">
              <a:solidFill>
                <a:srgbClr val="26328B"/>
              </a:solidFill>
              <a:latin typeface="Georgia" panose="02040502050405020303" pitchFamily="18" charset="0"/>
            </a:endParaRPr>
          </a:p>
          <a:p>
            <a:pPr lvl="1"/>
            <a:endParaRPr lang="en-IE" sz="3600" b="1" dirty="0" smtClean="0">
              <a:solidFill>
                <a:srgbClr val="26328B"/>
              </a:solidFill>
            </a:endParaRPr>
          </a:p>
          <a:p>
            <a:r>
              <a:rPr lang="en-GB" sz="3200" dirty="0">
                <a:solidFill>
                  <a:srgbClr val="26328B"/>
                </a:solidFill>
                <a:latin typeface="Georgia" panose="02040502050405020303" pitchFamily="18" charset="0"/>
              </a:rPr>
              <a:t>Low output of social housing for previous decade.</a:t>
            </a:r>
          </a:p>
          <a:p>
            <a:r>
              <a:rPr lang="en-GB" sz="3200" dirty="0">
                <a:solidFill>
                  <a:srgbClr val="26328B"/>
                </a:solidFill>
                <a:latin typeface="Georgia" panose="02040502050405020303" pitchFamily="18" charset="0"/>
              </a:rPr>
              <a:t>Scarcity of social housing.</a:t>
            </a:r>
          </a:p>
          <a:p>
            <a:r>
              <a:rPr lang="en-GB" sz="3200" dirty="0">
                <a:solidFill>
                  <a:srgbClr val="26328B"/>
                </a:solidFill>
                <a:latin typeface="Georgia" panose="02040502050405020303" pitchFamily="18" charset="0"/>
              </a:rPr>
              <a:t>Lack of construction of new dwellings.</a:t>
            </a:r>
          </a:p>
          <a:p>
            <a:r>
              <a:rPr lang="en-GB" sz="3200" dirty="0">
                <a:solidFill>
                  <a:srgbClr val="26328B"/>
                </a:solidFill>
                <a:latin typeface="Georgia" panose="02040502050405020303" pitchFamily="18" charset="0"/>
              </a:rPr>
              <a:t>Over reliance on the private rented sector.</a:t>
            </a:r>
          </a:p>
          <a:p>
            <a:r>
              <a:rPr lang="en-GB" sz="3200" dirty="0">
                <a:solidFill>
                  <a:srgbClr val="26328B"/>
                </a:solidFill>
                <a:latin typeface="Georgia" panose="02040502050405020303" pitchFamily="18" charset="0"/>
              </a:rPr>
              <a:t>Shortage of private rented accommodation.</a:t>
            </a:r>
          </a:p>
          <a:p>
            <a:r>
              <a:rPr lang="en-GB" sz="3200" dirty="0">
                <a:solidFill>
                  <a:srgbClr val="26328B"/>
                </a:solidFill>
                <a:latin typeface="Georgia" panose="02040502050405020303" pitchFamily="18" charset="0"/>
              </a:rPr>
              <a:t>High rents.</a:t>
            </a:r>
          </a:p>
          <a:p>
            <a:r>
              <a:rPr lang="en-GB" sz="3200" dirty="0">
                <a:solidFill>
                  <a:srgbClr val="26328B"/>
                </a:solidFill>
                <a:latin typeface="Georgia" panose="02040502050405020303" pitchFamily="18" charset="0"/>
              </a:rPr>
              <a:t>Low income families squeezed out of rental market.</a:t>
            </a:r>
          </a:p>
          <a:p>
            <a:r>
              <a:rPr lang="en-GB" sz="3200" dirty="0">
                <a:solidFill>
                  <a:srgbClr val="26328B"/>
                </a:solidFill>
                <a:latin typeface="Georgia" panose="02040502050405020303" pitchFamily="18" charset="0"/>
              </a:rPr>
              <a:t>Growth in family homelessness</a:t>
            </a:r>
          </a:p>
          <a:p>
            <a:r>
              <a:rPr lang="en-GB" sz="3200" dirty="0">
                <a:solidFill>
                  <a:srgbClr val="26328B"/>
                </a:solidFill>
                <a:latin typeface="Georgia" panose="02040502050405020303" pitchFamily="18" charset="0"/>
              </a:rPr>
              <a:t>Reliance on hotels and B&amp;B’s</a:t>
            </a:r>
          </a:p>
          <a:p>
            <a:endParaRPr lang="en-GB" sz="3200" dirty="0"/>
          </a:p>
          <a:p>
            <a:endParaRPr lang="en-GB" sz="3200" dirty="0" smtClean="0"/>
          </a:p>
          <a:p>
            <a:endParaRPr lang="en-GB" sz="3200" dirty="0"/>
          </a:p>
          <a:p>
            <a:endParaRPr lang="en-GB" sz="3200" dirty="0"/>
          </a:p>
          <a:p>
            <a:endParaRPr lang="en-US" sz="3200" b="1" dirty="0">
              <a:solidFill>
                <a:srgbClr val="26328B"/>
              </a:solidFill>
              <a:latin typeface="Georgia" panose="02040502050405020303" pitchFamily="18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97536" y="6491288"/>
            <a:ext cx="1007059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IE" altLang="en-US" sz="1800" b="1" dirty="0">
                <a:solidFill>
                  <a:schemeClr val="bg1"/>
                </a:solidFill>
                <a:latin typeface="Gautami" panose="020B0502040204020203" pitchFamily="34" charset="0"/>
                <a:cs typeface="Gautami" panose="020B0502040204020203" pitchFamily="34" charset="0"/>
              </a:rPr>
              <a:t>www.respond.ie 	</a:t>
            </a:r>
            <a:r>
              <a:rPr lang="en-IE" altLang="en-US" sz="1800" b="1" dirty="0">
                <a:solidFill>
                  <a:schemeClr val="bg1"/>
                </a:solidFill>
              </a:rPr>
              <a:t>	         </a:t>
            </a:r>
            <a:r>
              <a:rPr lang="en-IE" altLang="en-US" sz="1800" b="1" dirty="0" smtClean="0">
                <a:solidFill>
                  <a:schemeClr val="bg1"/>
                </a:solidFill>
              </a:rPr>
              <a:t>				</a:t>
            </a:r>
            <a:endParaRPr lang="en-GB" altLang="en-US" sz="1800" b="1" dirty="0">
              <a:solidFill>
                <a:schemeClr val="bg1"/>
              </a:solidFill>
            </a:endParaRPr>
          </a:p>
        </p:txBody>
      </p:sp>
      <p:pic>
        <p:nvPicPr>
          <p:cNvPr id="9" name="Picture 2" descr="http://www.respond.ie/wp-content/themes/respond/image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9740" y="262291"/>
            <a:ext cx="2425903" cy="904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1015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337241" y="1807317"/>
            <a:ext cx="12394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000" b="1" dirty="0">
                <a:solidFill>
                  <a:schemeClr val="bg1"/>
                </a:solidFill>
              </a:rPr>
              <a:t>View of the Houses</a:t>
            </a:r>
          </a:p>
        </p:txBody>
      </p:sp>
      <p:sp>
        <p:nvSpPr>
          <p:cNvPr id="3" name="Rectangle 2"/>
          <p:cNvSpPr/>
          <p:nvPr/>
        </p:nvSpPr>
        <p:spPr>
          <a:xfrm>
            <a:off x="1132114" y="-811708"/>
            <a:ext cx="1105988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b="1" dirty="0" smtClean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r>
              <a:rPr lang="en-US" sz="32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  </a:t>
            </a:r>
          </a:p>
          <a:p>
            <a:endParaRPr lang="en-GB" sz="3200" dirty="0"/>
          </a:p>
          <a:p>
            <a:endParaRPr lang="en-GB" sz="3200" dirty="0" smtClean="0"/>
          </a:p>
          <a:p>
            <a:endParaRPr lang="en-GB" sz="3200" dirty="0"/>
          </a:p>
          <a:p>
            <a:endParaRPr lang="en-GB" sz="3200" dirty="0"/>
          </a:p>
          <a:p>
            <a:endParaRPr lang="en-US" sz="3200" b="1" dirty="0">
              <a:solidFill>
                <a:srgbClr val="26328B"/>
              </a:solidFill>
              <a:latin typeface="Georgia" panose="02040502050405020303" pitchFamily="18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97536" y="6491288"/>
            <a:ext cx="1007059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IE" altLang="en-US" sz="1800" b="1" dirty="0">
                <a:solidFill>
                  <a:schemeClr val="bg1"/>
                </a:solidFill>
                <a:latin typeface="Gautami" panose="020B0502040204020203" pitchFamily="34" charset="0"/>
                <a:cs typeface="Gautami" panose="020B0502040204020203" pitchFamily="34" charset="0"/>
              </a:rPr>
              <a:t>www.respond.ie 	</a:t>
            </a:r>
            <a:r>
              <a:rPr lang="en-IE" altLang="en-US" sz="1800" b="1" dirty="0">
                <a:solidFill>
                  <a:schemeClr val="bg1"/>
                </a:solidFill>
              </a:rPr>
              <a:t>	         </a:t>
            </a:r>
            <a:r>
              <a:rPr lang="en-IE" altLang="en-US" sz="1800" b="1" dirty="0" smtClean="0">
                <a:solidFill>
                  <a:schemeClr val="bg1"/>
                </a:solidFill>
              </a:rPr>
              <a:t>				</a:t>
            </a:r>
            <a:endParaRPr lang="en-GB" altLang="en-US" sz="1800" b="1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910" y="667335"/>
            <a:ext cx="7771017" cy="5227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236" y="1136073"/>
            <a:ext cx="3783674" cy="475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435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337241" y="1807317"/>
            <a:ext cx="12394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000" b="1" dirty="0">
                <a:solidFill>
                  <a:schemeClr val="bg1"/>
                </a:solidFill>
              </a:rPr>
              <a:t>View of the Houses</a:t>
            </a:r>
          </a:p>
        </p:txBody>
      </p:sp>
      <p:sp>
        <p:nvSpPr>
          <p:cNvPr id="3" name="Rectangle 2"/>
          <p:cNvSpPr/>
          <p:nvPr/>
        </p:nvSpPr>
        <p:spPr>
          <a:xfrm>
            <a:off x="1132114" y="-811708"/>
            <a:ext cx="1105988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b="1" dirty="0" smtClean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r>
              <a:rPr lang="en-US" sz="32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  </a:t>
            </a:r>
          </a:p>
          <a:p>
            <a:endParaRPr lang="en-GB" sz="3200" dirty="0"/>
          </a:p>
          <a:p>
            <a:endParaRPr lang="en-GB" sz="3200" dirty="0" smtClean="0"/>
          </a:p>
          <a:p>
            <a:endParaRPr lang="en-GB" sz="3200" dirty="0"/>
          </a:p>
          <a:p>
            <a:endParaRPr lang="en-GB" sz="3200" dirty="0"/>
          </a:p>
          <a:p>
            <a:endParaRPr lang="en-US" sz="3200" b="1" dirty="0">
              <a:solidFill>
                <a:srgbClr val="26328B"/>
              </a:solidFill>
              <a:latin typeface="Georgia" panose="02040502050405020303" pitchFamily="18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97536" y="6491288"/>
            <a:ext cx="1007059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IE" altLang="en-US" sz="1800" b="1" dirty="0">
                <a:solidFill>
                  <a:schemeClr val="bg1"/>
                </a:solidFill>
                <a:latin typeface="Gautami" panose="020B0502040204020203" pitchFamily="34" charset="0"/>
                <a:cs typeface="Gautami" panose="020B0502040204020203" pitchFamily="34" charset="0"/>
              </a:rPr>
              <a:t>www.respond.ie 	</a:t>
            </a:r>
            <a:r>
              <a:rPr lang="en-IE" altLang="en-US" sz="1800" b="1" dirty="0">
                <a:solidFill>
                  <a:schemeClr val="bg1"/>
                </a:solidFill>
              </a:rPr>
              <a:t>	         </a:t>
            </a:r>
            <a:r>
              <a:rPr lang="en-IE" altLang="en-US" sz="1800" b="1" dirty="0" smtClean="0">
                <a:solidFill>
                  <a:schemeClr val="bg1"/>
                </a:solidFill>
              </a:rPr>
              <a:t>				</a:t>
            </a:r>
            <a:endParaRPr lang="en-GB" altLang="en-US" sz="1800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1" y="248516"/>
            <a:ext cx="7821553" cy="5919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237" y="2175164"/>
            <a:ext cx="3394364" cy="3993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020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337241" y="1807317"/>
            <a:ext cx="12394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000" b="1" dirty="0">
                <a:solidFill>
                  <a:schemeClr val="bg1"/>
                </a:solidFill>
              </a:rPr>
              <a:t>View of the Houses</a:t>
            </a:r>
          </a:p>
        </p:txBody>
      </p:sp>
      <p:sp>
        <p:nvSpPr>
          <p:cNvPr id="3" name="Rectangle 2"/>
          <p:cNvSpPr/>
          <p:nvPr/>
        </p:nvSpPr>
        <p:spPr>
          <a:xfrm>
            <a:off x="-235131" y="134112"/>
            <a:ext cx="598278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26328B"/>
                </a:solidFill>
                <a:latin typeface="Georgia" panose="02040502050405020303" pitchFamily="18" charset="0"/>
              </a:rPr>
              <a:t>Respond! </a:t>
            </a:r>
            <a:br>
              <a:rPr lang="en-US" sz="3600" b="1" dirty="0" smtClean="0">
                <a:solidFill>
                  <a:srgbClr val="26328B"/>
                </a:solidFill>
                <a:latin typeface="Georgia" panose="02040502050405020303" pitchFamily="18" charset="0"/>
              </a:rPr>
            </a:br>
            <a:r>
              <a:rPr lang="en-US" sz="3600" b="1" dirty="0" smtClean="0">
                <a:solidFill>
                  <a:srgbClr val="26328B"/>
                </a:solidFill>
                <a:latin typeface="Georgia" panose="02040502050405020303" pitchFamily="18" charset="0"/>
              </a:rPr>
              <a:t>Family Hub  Initiatives</a:t>
            </a:r>
          </a:p>
          <a:p>
            <a:pPr algn="ctr"/>
            <a:endParaRPr lang="en-US" b="1" dirty="0" smtClean="0">
              <a:solidFill>
                <a:srgbClr val="26328B"/>
              </a:solidFill>
              <a:latin typeface="Georgia" panose="02040502050405020303" pitchFamily="18" charset="0"/>
            </a:endParaRPr>
          </a:p>
          <a:p>
            <a:pPr lvl="1" algn="just"/>
            <a:r>
              <a:rPr lang="en-US" b="1" dirty="0" smtClean="0">
                <a:solidFill>
                  <a:srgbClr val="26328B"/>
                </a:solidFill>
                <a:latin typeface="Georgia" panose="02040502050405020303" pitchFamily="18" charset="0"/>
              </a:rPr>
              <a:t>Respond! Family Hub - Clontarf </a:t>
            </a:r>
            <a:endParaRPr lang="en-US" b="1" dirty="0">
              <a:solidFill>
                <a:srgbClr val="26328B"/>
              </a:solidFill>
              <a:latin typeface="Georgia" panose="02040502050405020303" pitchFamily="18" charset="0"/>
            </a:endParaRPr>
          </a:p>
          <a:p>
            <a:pPr marL="457200" lvl="2" algn="just"/>
            <a:r>
              <a:rPr lang="en-GB" dirty="0" smtClean="0">
                <a:solidFill>
                  <a:srgbClr val="26328B"/>
                </a:solidFill>
                <a:latin typeface="Georgia" panose="02040502050405020303" pitchFamily="18" charset="0"/>
              </a:rPr>
              <a:t>Our newest Family Hub opened </a:t>
            </a:r>
            <a:r>
              <a:rPr lang="en-GB" dirty="0">
                <a:solidFill>
                  <a:srgbClr val="26328B"/>
                </a:solidFill>
                <a:latin typeface="Georgia" panose="02040502050405020303" pitchFamily="18" charset="0"/>
              </a:rPr>
              <a:t>as a homeless service </a:t>
            </a:r>
            <a:r>
              <a:rPr lang="en-IE" dirty="0" smtClean="0">
                <a:solidFill>
                  <a:srgbClr val="26328B"/>
                </a:solidFill>
                <a:latin typeface="Georgia" panose="02040502050405020303" pitchFamily="18" charset="0"/>
              </a:rPr>
              <a:t>in last December</a:t>
            </a:r>
            <a:endParaRPr lang="en-US" dirty="0">
              <a:solidFill>
                <a:srgbClr val="26328B"/>
              </a:solidFill>
              <a:latin typeface="Georgia" panose="02040502050405020303" pitchFamily="18" charset="0"/>
            </a:endParaRPr>
          </a:p>
          <a:p>
            <a:pPr lvl="1" algn="just"/>
            <a:endParaRPr lang="en-US" b="1" dirty="0" smtClean="0">
              <a:solidFill>
                <a:srgbClr val="26328B"/>
              </a:solidFill>
              <a:latin typeface="Georgia" panose="02040502050405020303" pitchFamily="18" charset="0"/>
            </a:endParaRPr>
          </a:p>
          <a:p>
            <a:pPr lvl="1" algn="just"/>
            <a:r>
              <a:rPr lang="en-US" b="1" dirty="0" smtClean="0">
                <a:solidFill>
                  <a:srgbClr val="26328B"/>
                </a:solidFill>
                <a:latin typeface="Georgia" panose="02040502050405020303" pitchFamily="18" charset="0"/>
              </a:rPr>
              <a:t>Respond! Family Hub - Drumcondra</a:t>
            </a:r>
            <a:endParaRPr lang="en-US" b="1" dirty="0">
              <a:solidFill>
                <a:srgbClr val="26328B"/>
              </a:solidFill>
              <a:latin typeface="Georgia" panose="02040502050405020303" pitchFamily="18" charset="0"/>
            </a:endParaRPr>
          </a:p>
          <a:p>
            <a:pPr marL="457200" lvl="2" algn="just"/>
            <a:r>
              <a:rPr lang="en-GB" dirty="0" smtClean="0">
                <a:solidFill>
                  <a:srgbClr val="26328B"/>
                </a:solidFill>
                <a:latin typeface="Georgia" panose="02040502050405020303" pitchFamily="18" charset="0"/>
              </a:rPr>
              <a:t>Family </a:t>
            </a:r>
            <a:r>
              <a:rPr lang="en-GB" dirty="0">
                <a:solidFill>
                  <a:srgbClr val="26328B"/>
                </a:solidFill>
                <a:latin typeface="Georgia" panose="02040502050405020303" pitchFamily="18" charset="0"/>
              </a:rPr>
              <a:t>Hub </a:t>
            </a:r>
            <a:r>
              <a:rPr lang="en-GB" dirty="0" smtClean="0">
                <a:solidFill>
                  <a:srgbClr val="26328B"/>
                </a:solidFill>
                <a:latin typeface="Georgia" panose="02040502050405020303" pitchFamily="18" charset="0"/>
              </a:rPr>
              <a:t>opened as </a:t>
            </a:r>
            <a:r>
              <a:rPr lang="en-GB" dirty="0">
                <a:solidFill>
                  <a:srgbClr val="26328B"/>
                </a:solidFill>
                <a:latin typeface="Georgia" panose="02040502050405020303" pitchFamily="18" charset="0"/>
              </a:rPr>
              <a:t>a homeless service </a:t>
            </a:r>
            <a:r>
              <a:rPr lang="en-GB" dirty="0" smtClean="0">
                <a:solidFill>
                  <a:srgbClr val="26328B"/>
                </a:solidFill>
                <a:latin typeface="Georgia" panose="02040502050405020303" pitchFamily="18" charset="0"/>
              </a:rPr>
              <a:t>December 2016. Launched by Minister Coveney in March 2017</a:t>
            </a:r>
            <a:endParaRPr lang="en-US" dirty="0" smtClean="0">
              <a:solidFill>
                <a:srgbClr val="26328B"/>
              </a:solidFill>
              <a:latin typeface="Georgia" panose="02040502050405020303" pitchFamily="18" charset="0"/>
            </a:endParaRPr>
          </a:p>
          <a:p>
            <a:pPr lvl="1" algn="just"/>
            <a:endParaRPr lang="en-US" b="1" dirty="0" smtClean="0">
              <a:solidFill>
                <a:srgbClr val="26328B"/>
              </a:solidFill>
              <a:latin typeface="Georgia" panose="02040502050405020303" pitchFamily="18" charset="0"/>
            </a:endParaRPr>
          </a:p>
          <a:p>
            <a:pPr lvl="1" algn="just"/>
            <a:r>
              <a:rPr lang="en-US" b="1" dirty="0" smtClean="0">
                <a:solidFill>
                  <a:srgbClr val="26328B"/>
                </a:solidFill>
                <a:latin typeface="Georgia" panose="02040502050405020303" pitchFamily="18" charset="0"/>
              </a:rPr>
              <a:t>Respond! Family Hub - </a:t>
            </a:r>
            <a:r>
              <a:rPr lang="en-US" b="1" dirty="0">
                <a:solidFill>
                  <a:srgbClr val="26328B"/>
                </a:solidFill>
                <a:latin typeface="Georgia" panose="02040502050405020303" pitchFamily="18" charset="0"/>
              </a:rPr>
              <a:t>Tallaght </a:t>
            </a:r>
            <a:endParaRPr lang="en-US" b="1" dirty="0" smtClean="0">
              <a:solidFill>
                <a:srgbClr val="26328B"/>
              </a:solidFill>
              <a:latin typeface="Georgia" panose="02040502050405020303" pitchFamily="18" charset="0"/>
            </a:endParaRPr>
          </a:p>
          <a:p>
            <a:pPr lvl="1" algn="just"/>
            <a:r>
              <a:rPr lang="en-GB" dirty="0" smtClean="0">
                <a:solidFill>
                  <a:srgbClr val="26328B"/>
                </a:solidFill>
                <a:latin typeface="Georgia" panose="02040502050405020303" pitchFamily="18" charset="0"/>
              </a:rPr>
              <a:t>Respond</a:t>
            </a:r>
            <a:r>
              <a:rPr lang="en-GB" dirty="0">
                <a:solidFill>
                  <a:srgbClr val="26328B"/>
                </a:solidFill>
                <a:latin typeface="Georgia" panose="02040502050405020303" pitchFamily="18" charset="0"/>
              </a:rPr>
              <a:t>! re-opened Cuan Álainn Family Hub as a homeless service for women &amp; children Nov. </a:t>
            </a:r>
            <a:r>
              <a:rPr lang="en-GB" dirty="0" smtClean="0">
                <a:solidFill>
                  <a:srgbClr val="26328B"/>
                </a:solidFill>
                <a:latin typeface="Georgia" panose="02040502050405020303" pitchFamily="18" charset="0"/>
              </a:rPr>
              <a:t>2016</a:t>
            </a:r>
          </a:p>
          <a:p>
            <a:r>
              <a:rPr lang="en-GB" b="1" dirty="0">
                <a:solidFill>
                  <a:srgbClr val="26328B"/>
                </a:solidFill>
                <a:latin typeface="Georgia" panose="02040502050405020303" pitchFamily="18" charset="0"/>
              </a:rPr>
              <a:t>       </a:t>
            </a:r>
            <a:r>
              <a:rPr lang="en-GB" b="1" dirty="0" smtClean="0">
                <a:solidFill>
                  <a:srgbClr val="26328B"/>
                </a:solidFill>
                <a:latin typeface="Georgia" panose="02040502050405020303" pitchFamily="18" charset="0"/>
              </a:rPr>
              <a:t>Video : </a:t>
            </a:r>
            <a:r>
              <a:rPr lang="en-GB" b="1" dirty="0" smtClean="0">
                <a:solidFill>
                  <a:srgbClr val="26328B"/>
                </a:solidFill>
                <a:latin typeface="Georgia" panose="02040502050405020303" pitchFamily="18" charset="0"/>
                <a:hlinkClick r:id="rId3"/>
              </a:rPr>
              <a:t>https</a:t>
            </a:r>
            <a:r>
              <a:rPr lang="en-GB" b="1" dirty="0">
                <a:solidFill>
                  <a:srgbClr val="26328B"/>
                </a:solidFill>
                <a:latin typeface="Georgia" panose="02040502050405020303" pitchFamily="18" charset="0"/>
                <a:hlinkClick r:id="rId3"/>
              </a:rPr>
              <a:t>://</a:t>
            </a:r>
            <a:r>
              <a:rPr lang="en-GB" b="1" dirty="0" smtClean="0">
                <a:solidFill>
                  <a:srgbClr val="26328B"/>
                </a:solidFill>
                <a:latin typeface="Georgia" panose="02040502050405020303" pitchFamily="18" charset="0"/>
                <a:hlinkClick r:id="rId3"/>
              </a:rPr>
              <a:t>youtu.be/RfzwptYLAMo</a:t>
            </a:r>
            <a:endParaRPr lang="en-GB" b="1" dirty="0" smtClean="0">
              <a:solidFill>
                <a:srgbClr val="26328B"/>
              </a:solidFill>
              <a:latin typeface="Georgia" panose="02040502050405020303" pitchFamily="18" charset="0"/>
            </a:endParaRPr>
          </a:p>
          <a:p>
            <a:endParaRPr lang="en-US" b="1" dirty="0" smtClean="0">
              <a:solidFill>
                <a:srgbClr val="26328B"/>
              </a:solidFill>
              <a:latin typeface="Georgia" panose="02040502050405020303" pitchFamily="18" charset="0"/>
            </a:endParaRPr>
          </a:p>
          <a:p>
            <a:pPr lvl="1" algn="just"/>
            <a:r>
              <a:rPr lang="en-US" b="1" dirty="0" smtClean="0">
                <a:solidFill>
                  <a:srgbClr val="26328B"/>
                </a:solidFill>
                <a:latin typeface="Georgia" panose="02040502050405020303" pitchFamily="18" charset="0"/>
              </a:rPr>
              <a:t>Respond! Suaimhneas, </a:t>
            </a:r>
            <a:r>
              <a:rPr lang="en-US" b="1" dirty="0">
                <a:solidFill>
                  <a:srgbClr val="26328B"/>
                </a:solidFill>
                <a:latin typeface="Georgia" panose="02040502050405020303" pitchFamily="18" charset="0"/>
              </a:rPr>
              <a:t>Limerick</a:t>
            </a:r>
          </a:p>
          <a:p>
            <a:pPr lvl="1" algn="just"/>
            <a:r>
              <a:rPr lang="en-GB" dirty="0">
                <a:solidFill>
                  <a:srgbClr val="26328B"/>
                </a:solidFill>
                <a:latin typeface="Georgia" panose="02040502050405020303" pitchFamily="18" charset="0"/>
              </a:rPr>
              <a:t>This centre opened in November 2002 </a:t>
            </a:r>
            <a:r>
              <a:rPr lang="en-GB" dirty="0" smtClean="0">
                <a:solidFill>
                  <a:srgbClr val="26328B"/>
                </a:solidFill>
                <a:latin typeface="Georgia" panose="02040502050405020303" pitchFamily="18" charset="0"/>
              </a:rPr>
              <a:t>to provide </a:t>
            </a:r>
            <a:r>
              <a:rPr lang="en-GB" dirty="0">
                <a:solidFill>
                  <a:srgbClr val="26328B"/>
                </a:solidFill>
                <a:latin typeface="Georgia" panose="02040502050405020303" pitchFamily="18" charset="0"/>
              </a:rPr>
              <a:t>emergency accommodation for homeless women </a:t>
            </a:r>
            <a:r>
              <a:rPr lang="en-GB" dirty="0" smtClean="0">
                <a:solidFill>
                  <a:srgbClr val="26328B"/>
                </a:solidFill>
                <a:latin typeface="Georgia" panose="02040502050405020303" pitchFamily="18" charset="0"/>
              </a:rPr>
              <a:t>and </a:t>
            </a:r>
            <a:r>
              <a:rPr lang="en-GB" dirty="0">
                <a:solidFill>
                  <a:srgbClr val="26328B"/>
                </a:solidFill>
                <a:latin typeface="Georgia" panose="02040502050405020303" pitchFamily="18" charset="0"/>
              </a:rPr>
              <a:t>their children </a:t>
            </a:r>
            <a:endParaRPr lang="en-US" b="1" dirty="0">
              <a:solidFill>
                <a:srgbClr val="26328B"/>
              </a:solidFill>
              <a:latin typeface="Georgia" panose="02040502050405020303" pitchFamily="18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97537" y="6491288"/>
            <a:ext cx="1007059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IE" altLang="en-US" sz="1800" b="1" dirty="0">
                <a:solidFill>
                  <a:schemeClr val="bg1"/>
                </a:solidFill>
                <a:latin typeface="Gautami" panose="020B0502040204020203" pitchFamily="34" charset="0"/>
                <a:cs typeface="Gautami" panose="020B0502040204020203" pitchFamily="34" charset="0"/>
              </a:rPr>
              <a:t>www.respond.ie 	</a:t>
            </a:r>
            <a:r>
              <a:rPr lang="en-IE" altLang="en-US" sz="1800" b="1" dirty="0">
                <a:solidFill>
                  <a:schemeClr val="bg1"/>
                </a:solidFill>
              </a:rPr>
              <a:t>	         </a:t>
            </a:r>
            <a:r>
              <a:rPr lang="en-IE" altLang="en-US" sz="1800" b="1" dirty="0" smtClean="0">
                <a:solidFill>
                  <a:schemeClr val="bg1"/>
                </a:solidFill>
              </a:rPr>
              <a:t>				</a:t>
            </a:r>
            <a:endParaRPr lang="en-GB" altLang="en-US" sz="18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124" y="-1"/>
            <a:ext cx="6324875" cy="64743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2403" y="3813259"/>
            <a:ext cx="4489596" cy="2661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617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337241" y="1807317"/>
            <a:ext cx="12394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000" b="1" dirty="0">
                <a:solidFill>
                  <a:schemeClr val="bg1"/>
                </a:solidFill>
              </a:rPr>
              <a:t>View of the Houses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97537" y="6491288"/>
            <a:ext cx="1007059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IE" altLang="en-US" sz="1800" b="1" dirty="0">
                <a:solidFill>
                  <a:schemeClr val="bg1"/>
                </a:solidFill>
                <a:latin typeface="Gautami" panose="020B0502040204020203" pitchFamily="34" charset="0"/>
                <a:cs typeface="Gautami" panose="020B0502040204020203" pitchFamily="34" charset="0"/>
              </a:rPr>
              <a:t>www.respond.ie 	</a:t>
            </a:r>
            <a:r>
              <a:rPr lang="en-IE" altLang="en-US" sz="1800" b="1" dirty="0">
                <a:solidFill>
                  <a:schemeClr val="bg1"/>
                </a:solidFill>
              </a:rPr>
              <a:t>	         </a:t>
            </a:r>
            <a:r>
              <a:rPr lang="en-IE" altLang="en-US" sz="1800" b="1" dirty="0" smtClean="0">
                <a:solidFill>
                  <a:schemeClr val="bg1"/>
                </a:solidFill>
              </a:rPr>
              <a:t>				</a:t>
            </a:r>
            <a:endParaRPr lang="en-GB" altLang="en-US" sz="1800" b="1" dirty="0">
              <a:solidFill>
                <a:schemeClr val="bg1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7537" y="300805"/>
            <a:ext cx="10515600" cy="986002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solidFill>
                  <a:srgbClr val="26328B"/>
                </a:solidFill>
                <a:latin typeface="Georgia" panose="02040502050405020303" pitchFamily="18" charset="0"/>
              </a:rPr>
              <a:t>    Accommodation</a:t>
            </a:r>
            <a:endParaRPr lang="en-GB" sz="3600" b="1" dirty="0">
              <a:solidFill>
                <a:srgbClr val="26328B"/>
              </a:solidFill>
              <a:latin typeface="Georgia" panose="02040502050405020303" pitchFamily="18" charset="0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05500" y="1460310"/>
            <a:ext cx="2900183" cy="42546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37" y="1460310"/>
            <a:ext cx="4632725" cy="432856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9262" y="1460310"/>
            <a:ext cx="4032738" cy="4254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047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337241" y="1807317"/>
            <a:ext cx="12394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000" b="1" dirty="0">
                <a:solidFill>
                  <a:schemeClr val="bg1"/>
                </a:solidFill>
              </a:rPr>
              <a:t>View of the Houses</a:t>
            </a:r>
          </a:p>
        </p:txBody>
      </p:sp>
      <p:sp>
        <p:nvSpPr>
          <p:cNvPr id="3" name="Rectangle 2"/>
          <p:cNvSpPr/>
          <p:nvPr/>
        </p:nvSpPr>
        <p:spPr>
          <a:xfrm>
            <a:off x="844062" y="-811708"/>
            <a:ext cx="11347938" cy="91409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b="1" dirty="0" smtClean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r>
              <a:rPr lang="en-US" sz="32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  </a:t>
            </a:r>
          </a:p>
          <a:p>
            <a:endParaRPr lang="en-IE" sz="3600" b="1" dirty="0" smtClean="0">
              <a:solidFill>
                <a:srgbClr val="26328B"/>
              </a:solidFill>
              <a:latin typeface="Georgia" panose="02040502050405020303" pitchFamily="18" charset="0"/>
            </a:endParaRPr>
          </a:p>
          <a:p>
            <a:r>
              <a:rPr lang="en-IE" sz="3600" b="1" dirty="0" smtClean="0">
                <a:solidFill>
                  <a:srgbClr val="26328B"/>
                </a:solidFill>
                <a:latin typeface="Georgia" panose="02040502050405020303" pitchFamily="18" charset="0"/>
              </a:rPr>
              <a:t>Accommodation</a:t>
            </a:r>
            <a:endParaRPr lang="en-US" sz="3600" b="1" i="1" dirty="0">
              <a:solidFill>
                <a:srgbClr val="26328B"/>
              </a:solidFill>
              <a:latin typeface="Georgia" panose="02040502050405020303" pitchFamily="18" charset="0"/>
            </a:endParaRPr>
          </a:p>
          <a:p>
            <a:pPr lvl="1"/>
            <a:endParaRPr lang="en-IE" sz="3600" b="1" dirty="0" smtClean="0">
              <a:solidFill>
                <a:srgbClr val="26328B"/>
              </a:solidFill>
            </a:endParaRPr>
          </a:p>
          <a:p>
            <a:r>
              <a:rPr lang="en-IE" sz="3200" dirty="0" err="1" smtClean="0">
                <a:solidFill>
                  <a:srgbClr val="26328B"/>
                </a:solidFill>
                <a:latin typeface="Georgia" panose="02040502050405020303" pitchFamily="18" charset="0"/>
              </a:rPr>
              <a:t>En</a:t>
            </a:r>
            <a:r>
              <a:rPr lang="en-IE" sz="3200" dirty="0">
                <a:solidFill>
                  <a:srgbClr val="26328B"/>
                </a:solidFill>
                <a:latin typeface="Georgia" panose="02040502050405020303" pitchFamily="18" charset="0"/>
              </a:rPr>
              <a:t>-</a:t>
            </a:r>
            <a:r>
              <a:rPr lang="en-IE" sz="3200" dirty="0" smtClean="0">
                <a:solidFill>
                  <a:srgbClr val="26328B"/>
                </a:solidFill>
                <a:latin typeface="Georgia" panose="02040502050405020303" pitchFamily="18" charset="0"/>
              </a:rPr>
              <a:t>suite </a:t>
            </a:r>
            <a:r>
              <a:rPr lang="en-IE" sz="3200" dirty="0">
                <a:solidFill>
                  <a:srgbClr val="26328B"/>
                </a:solidFill>
                <a:latin typeface="Georgia" panose="02040502050405020303" pitchFamily="18" charset="0"/>
              </a:rPr>
              <a:t>rooms or apartments.</a:t>
            </a:r>
          </a:p>
          <a:p>
            <a:r>
              <a:rPr lang="en-IE" sz="3200" dirty="0">
                <a:solidFill>
                  <a:srgbClr val="26328B"/>
                </a:solidFill>
                <a:latin typeface="Georgia" panose="02040502050405020303" pitchFamily="18" charset="0"/>
              </a:rPr>
              <a:t>Containing fridge, microwave, kettle and television.</a:t>
            </a:r>
          </a:p>
          <a:p>
            <a:r>
              <a:rPr lang="en-IE" sz="3200" dirty="0">
                <a:solidFill>
                  <a:srgbClr val="26328B"/>
                </a:solidFill>
                <a:latin typeface="Georgia" panose="02040502050405020303" pitchFamily="18" charset="0"/>
              </a:rPr>
              <a:t>Communal kitchen area per 4 rooms.</a:t>
            </a:r>
          </a:p>
          <a:p>
            <a:r>
              <a:rPr lang="en-IE" sz="3200" dirty="0">
                <a:solidFill>
                  <a:srgbClr val="26328B"/>
                </a:solidFill>
                <a:latin typeface="Georgia" panose="02040502050405020303" pitchFamily="18" charset="0"/>
              </a:rPr>
              <a:t>Communal sitting room.</a:t>
            </a:r>
          </a:p>
          <a:p>
            <a:r>
              <a:rPr lang="en-IE" sz="3200" dirty="0">
                <a:solidFill>
                  <a:srgbClr val="26328B"/>
                </a:solidFill>
                <a:latin typeface="Georgia" panose="02040502050405020303" pitchFamily="18" charset="0"/>
              </a:rPr>
              <a:t>Laundry facilities.</a:t>
            </a:r>
          </a:p>
          <a:p>
            <a:r>
              <a:rPr lang="en-IE" sz="3200" dirty="0">
                <a:solidFill>
                  <a:srgbClr val="26328B"/>
                </a:solidFill>
                <a:latin typeface="Georgia" panose="02040502050405020303" pitchFamily="18" charset="0"/>
              </a:rPr>
              <a:t>Children's Playroom.</a:t>
            </a:r>
          </a:p>
          <a:p>
            <a:r>
              <a:rPr lang="en-IE" sz="3200" dirty="0">
                <a:solidFill>
                  <a:srgbClr val="26328B"/>
                </a:solidFill>
                <a:latin typeface="Georgia" panose="02040502050405020303" pitchFamily="18" charset="0"/>
              </a:rPr>
              <a:t>Art room.</a:t>
            </a:r>
          </a:p>
          <a:p>
            <a:r>
              <a:rPr lang="en-IE" sz="3200" dirty="0">
                <a:solidFill>
                  <a:srgbClr val="26328B"/>
                </a:solidFill>
                <a:latin typeface="Georgia" panose="02040502050405020303" pitchFamily="18" charset="0"/>
              </a:rPr>
              <a:t>Restaurant.</a:t>
            </a:r>
          </a:p>
          <a:p>
            <a:endParaRPr lang="en-GB" sz="3200" dirty="0"/>
          </a:p>
          <a:p>
            <a:endParaRPr lang="en-GB" sz="3200" dirty="0" smtClean="0"/>
          </a:p>
          <a:p>
            <a:endParaRPr lang="en-GB" sz="3200" dirty="0"/>
          </a:p>
          <a:p>
            <a:endParaRPr lang="en-GB" sz="3200" dirty="0"/>
          </a:p>
          <a:p>
            <a:endParaRPr lang="en-US" sz="3200" b="1" dirty="0">
              <a:solidFill>
                <a:srgbClr val="26328B"/>
              </a:solidFill>
              <a:latin typeface="Georgia" panose="02040502050405020303" pitchFamily="18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97536" y="6491288"/>
            <a:ext cx="1007059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IE" altLang="en-US" sz="1800" b="1" dirty="0">
                <a:solidFill>
                  <a:schemeClr val="bg1"/>
                </a:solidFill>
                <a:latin typeface="Gautami" panose="020B0502040204020203" pitchFamily="34" charset="0"/>
                <a:cs typeface="Gautami" panose="020B0502040204020203" pitchFamily="34" charset="0"/>
              </a:rPr>
              <a:t>www.respond.ie 	</a:t>
            </a:r>
            <a:r>
              <a:rPr lang="en-IE" altLang="en-US" sz="1800" b="1" dirty="0">
                <a:solidFill>
                  <a:schemeClr val="bg1"/>
                </a:solidFill>
              </a:rPr>
              <a:t>	         </a:t>
            </a:r>
            <a:r>
              <a:rPr lang="en-IE" altLang="en-US" sz="1800" b="1" dirty="0" smtClean="0">
                <a:solidFill>
                  <a:schemeClr val="bg1"/>
                </a:solidFill>
              </a:rPr>
              <a:t>				</a:t>
            </a:r>
            <a:endParaRPr lang="en-GB" altLang="en-US" sz="1800" b="1" dirty="0">
              <a:solidFill>
                <a:schemeClr val="bg1"/>
              </a:solidFill>
            </a:endParaRPr>
          </a:p>
        </p:txBody>
      </p:sp>
      <p:pic>
        <p:nvPicPr>
          <p:cNvPr id="9" name="Picture 2" descr="http://www.respond.ie/wp-content/themes/respond/image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9740" y="262291"/>
            <a:ext cx="2425903" cy="904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4074" y="3629891"/>
            <a:ext cx="3388492" cy="2092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69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337241" y="1807317"/>
            <a:ext cx="12394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000" b="1" dirty="0">
                <a:solidFill>
                  <a:schemeClr val="bg1"/>
                </a:solidFill>
              </a:rPr>
              <a:t>View of the Houses</a:t>
            </a:r>
          </a:p>
        </p:txBody>
      </p:sp>
      <p:sp>
        <p:nvSpPr>
          <p:cNvPr id="3" name="Rectangle 2"/>
          <p:cNvSpPr/>
          <p:nvPr/>
        </p:nvSpPr>
        <p:spPr>
          <a:xfrm>
            <a:off x="1132114" y="-811708"/>
            <a:ext cx="11059886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b="1" dirty="0" smtClean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r>
              <a:rPr lang="en-US" sz="32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  </a:t>
            </a:r>
          </a:p>
          <a:p>
            <a:endParaRPr lang="en-IE" sz="3200" b="1" dirty="0" smtClean="0">
              <a:solidFill>
                <a:srgbClr val="26328B"/>
              </a:solidFill>
              <a:latin typeface="Georgia" panose="02040502050405020303" pitchFamily="18" charset="0"/>
            </a:endParaRPr>
          </a:p>
          <a:p>
            <a:r>
              <a:rPr lang="en-IE" sz="3600" b="1" dirty="0" smtClean="0">
                <a:solidFill>
                  <a:srgbClr val="26328B"/>
                </a:solidFill>
                <a:latin typeface="Georgia" panose="02040502050405020303" pitchFamily="18" charset="0"/>
              </a:rPr>
              <a:t>Family Hub - Drumcondra</a:t>
            </a:r>
            <a:endParaRPr lang="en-US" sz="3600" b="1" i="1" dirty="0">
              <a:solidFill>
                <a:srgbClr val="26328B"/>
              </a:solidFill>
              <a:latin typeface="Georgia" panose="02040502050405020303" pitchFamily="18" charset="0"/>
            </a:endParaRPr>
          </a:p>
          <a:p>
            <a:endParaRPr lang="en-GB" sz="3600" dirty="0"/>
          </a:p>
          <a:p>
            <a:endParaRPr lang="en-GB" sz="3200" dirty="0" smtClean="0"/>
          </a:p>
          <a:p>
            <a:endParaRPr lang="en-GB" sz="3200" dirty="0"/>
          </a:p>
          <a:p>
            <a:endParaRPr lang="en-GB" sz="3200" dirty="0"/>
          </a:p>
          <a:p>
            <a:endParaRPr lang="en-US" sz="3200" b="1" dirty="0">
              <a:solidFill>
                <a:srgbClr val="26328B"/>
              </a:solidFill>
              <a:latin typeface="Georgia" panose="02040502050405020303" pitchFamily="18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97536" y="6491288"/>
            <a:ext cx="1007059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IE" altLang="en-US" sz="1800" b="1" dirty="0">
                <a:solidFill>
                  <a:schemeClr val="bg1"/>
                </a:solidFill>
                <a:latin typeface="Gautami" panose="020B0502040204020203" pitchFamily="34" charset="0"/>
                <a:cs typeface="Gautami" panose="020B0502040204020203" pitchFamily="34" charset="0"/>
              </a:rPr>
              <a:t>www.respond.ie 	</a:t>
            </a:r>
            <a:r>
              <a:rPr lang="en-IE" altLang="en-US" sz="1800" b="1" dirty="0">
                <a:solidFill>
                  <a:schemeClr val="bg1"/>
                </a:solidFill>
              </a:rPr>
              <a:t>	         </a:t>
            </a:r>
            <a:r>
              <a:rPr lang="en-IE" altLang="en-US" sz="1800" b="1" dirty="0" smtClean="0">
                <a:solidFill>
                  <a:schemeClr val="bg1"/>
                </a:solidFill>
              </a:rPr>
              <a:t>				</a:t>
            </a:r>
            <a:endParaRPr lang="en-GB" altLang="en-US" sz="1800" b="1" dirty="0">
              <a:solidFill>
                <a:schemeClr val="bg1"/>
              </a:solidFill>
            </a:endParaRPr>
          </a:p>
        </p:txBody>
      </p:sp>
      <p:pic>
        <p:nvPicPr>
          <p:cNvPr id="9" name="Picture 2" descr="http://www.respond.ie/wp-content/themes/respond/image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9740" y="262291"/>
            <a:ext cx="2425903" cy="904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8663721"/>
              </p:ext>
            </p:extLst>
          </p:nvPr>
        </p:nvGraphicFramePr>
        <p:xfrm>
          <a:off x="1132114" y="1807317"/>
          <a:ext cx="10290411" cy="3711420"/>
        </p:xfrm>
        <a:graphic>
          <a:graphicData uri="http://schemas.openxmlformats.org/drawingml/2006/table">
            <a:tbl>
              <a:tblPr firstRow="1" firstCol="1" bandRow="1"/>
              <a:tblGrid>
                <a:gridCol w="8794490"/>
                <a:gridCol w="1495921"/>
              </a:tblGrid>
              <a:tr h="2456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Details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No.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2958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 of Units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8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 of Families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7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 of Occupants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7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 of Adults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7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 of Children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7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 of Children Aged 0-5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7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 of Children Aged 6-10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7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 of Children Aged 11-15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7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Adult + 1 Child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7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Adult + 2 Children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7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Adults + 1 Child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7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Adults + 3 Children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103" y="5768234"/>
            <a:ext cx="10672437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731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3090</TotalTime>
  <Words>598</Words>
  <Application>Microsoft Office PowerPoint</Application>
  <PresentationFormat>Widescreen</PresentationFormat>
  <Paragraphs>215</Paragraphs>
  <Slides>16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Gautami</vt:lpstr>
      <vt:lpstr>Georgia</vt:lpstr>
      <vt:lpstr>Times New Roman</vt:lpstr>
      <vt:lpstr>Office Theme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Accommodation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parag.joglekar@respond.ie</dc:creator>
  <cp:lastModifiedBy>Ned Brennan</cp:lastModifiedBy>
  <cp:revision>211</cp:revision>
  <cp:lastPrinted>2017-10-26T12:54:28Z</cp:lastPrinted>
  <dcterms:created xsi:type="dcterms:W3CDTF">2016-08-08T13:53:10Z</dcterms:created>
  <dcterms:modified xsi:type="dcterms:W3CDTF">2018-02-22T15:08:15Z</dcterms:modified>
</cp:coreProperties>
</file>