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87" r:id="rId2"/>
    <p:sldId id="321" r:id="rId3"/>
    <p:sldId id="363" r:id="rId4"/>
    <p:sldId id="394" r:id="rId5"/>
    <p:sldId id="367" r:id="rId6"/>
    <p:sldId id="399" r:id="rId7"/>
    <p:sldId id="369" r:id="rId8"/>
    <p:sldId id="371" r:id="rId9"/>
    <p:sldId id="357" r:id="rId10"/>
    <p:sldId id="404" r:id="rId11"/>
    <p:sldId id="405" r:id="rId12"/>
    <p:sldId id="403" r:id="rId13"/>
    <p:sldId id="368" r:id="rId14"/>
    <p:sldId id="391" r:id="rId15"/>
    <p:sldId id="381" r:id="rId16"/>
    <p:sldId id="392" r:id="rId17"/>
    <p:sldId id="383" r:id="rId18"/>
    <p:sldId id="332" r:id="rId19"/>
    <p:sldId id="334" r:id="rId20"/>
    <p:sldId id="400" r:id="rId21"/>
    <p:sldId id="384" r:id="rId22"/>
    <p:sldId id="347" r:id="rId23"/>
    <p:sldId id="396" r:id="rId24"/>
  </p:sldIdLst>
  <p:sldSz cx="9144000" cy="6858000" type="screen4x3"/>
  <p:notesSz cx="9926638"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 userDrawn="1">
          <p15:clr>
            <a:srgbClr val="A4A3A4"/>
          </p15:clr>
        </p15:guide>
        <p15:guide id="2" pos="2880">
          <p15:clr>
            <a:srgbClr val="A4A3A4"/>
          </p15:clr>
        </p15:guide>
      </p15:sldGuideLst>
    </p:ext>
    <p:ext uri="{2D200454-40CA-4A62-9FC3-DE9A4176ACB9}">
      <p15:notesGuideLst xmlns:p15="http://schemas.microsoft.com/office/powerpoint/2012/main">
        <p15:guide id="1" orient="horz" pos="2141" userDrawn="1">
          <p15:clr>
            <a:srgbClr val="A4A3A4"/>
          </p15:clr>
        </p15:guide>
        <p15:guide id="2" pos="312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99"/>
    <a:srgbClr val="5E5E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707" autoAdjust="0"/>
  </p:normalViewPr>
  <p:slideViewPr>
    <p:cSldViewPr>
      <p:cViewPr varScale="1">
        <p:scale>
          <a:sx n="106" d="100"/>
          <a:sy n="106" d="100"/>
        </p:scale>
        <p:origin x="1110" y="114"/>
      </p:cViewPr>
      <p:guideLst>
        <p:guide orient="horz" pos="115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8" d="100"/>
          <a:sy n="68" d="100"/>
        </p:scale>
        <p:origin x="-2796" y="-102"/>
      </p:cViewPr>
      <p:guideLst>
        <p:guide orient="horz" pos="2141"/>
        <p:guide pos="312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lway City Community Network" userId="fedc5c678361fce9" providerId="LiveId" clId="{44DA7FE1-0230-47E4-9731-2B432424831D}"/>
    <pc:docChg chg="modNotesMaster modHandout">
      <pc:chgData name="Galway City Community Network" userId="fedc5c678361fce9" providerId="LiveId" clId="{44DA7FE1-0230-47E4-9731-2B432424831D}" dt="2018-02-23T13:26:50.539" v="1"/>
      <pc:docMkLst>
        <pc:docMk/>
      </pc:docMkLst>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
            <a:ext cx="4301437" cy="340486"/>
          </a:xfrm>
          <a:prstGeom prst="rect">
            <a:avLst/>
          </a:prstGeom>
        </p:spPr>
        <p:txBody>
          <a:bodyPr vert="horz" lIns="62959" tIns="31480" rIns="62959" bIns="31480" rtlCol="0"/>
          <a:lstStyle>
            <a:lvl1pPr algn="l">
              <a:defRPr sz="800"/>
            </a:lvl1pPr>
          </a:lstStyle>
          <a:p>
            <a:endParaRPr lang="en-IE" dirty="0"/>
          </a:p>
        </p:txBody>
      </p:sp>
      <p:sp>
        <p:nvSpPr>
          <p:cNvPr id="3" name="Date Placeholder 2"/>
          <p:cNvSpPr>
            <a:spLocks noGrp="1"/>
          </p:cNvSpPr>
          <p:nvPr>
            <p:ph type="dt" sz="quarter" idx="1"/>
          </p:nvPr>
        </p:nvSpPr>
        <p:spPr>
          <a:xfrm>
            <a:off x="5622028" y="1"/>
            <a:ext cx="4303025" cy="340486"/>
          </a:xfrm>
          <a:prstGeom prst="rect">
            <a:avLst/>
          </a:prstGeom>
        </p:spPr>
        <p:txBody>
          <a:bodyPr vert="horz" lIns="62959" tIns="31480" rIns="62959" bIns="31480" rtlCol="0"/>
          <a:lstStyle>
            <a:lvl1pPr algn="r">
              <a:defRPr sz="800"/>
            </a:lvl1pPr>
          </a:lstStyle>
          <a:p>
            <a:fld id="{718A5579-99D2-4DDD-BD98-6841049EFEE5}" type="datetimeFigureOut">
              <a:rPr lang="en-IE" smtClean="0"/>
              <a:pPr/>
              <a:t>23/02/2018</a:t>
            </a:fld>
            <a:endParaRPr lang="en-IE" dirty="0"/>
          </a:p>
        </p:txBody>
      </p:sp>
      <p:sp>
        <p:nvSpPr>
          <p:cNvPr id="4" name="Footer Placeholder 3"/>
          <p:cNvSpPr>
            <a:spLocks noGrp="1"/>
          </p:cNvSpPr>
          <p:nvPr>
            <p:ph type="ftr" sz="quarter" idx="2"/>
          </p:nvPr>
        </p:nvSpPr>
        <p:spPr>
          <a:xfrm>
            <a:off x="4" y="6457190"/>
            <a:ext cx="4301437" cy="340486"/>
          </a:xfrm>
          <a:prstGeom prst="rect">
            <a:avLst/>
          </a:prstGeom>
        </p:spPr>
        <p:txBody>
          <a:bodyPr vert="horz" lIns="62959" tIns="31480" rIns="62959" bIns="31480" rtlCol="0" anchor="b"/>
          <a:lstStyle>
            <a:lvl1pPr algn="l">
              <a:defRPr sz="800"/>
            </a:lvl1pPr>
          </a:lstStyle>
          <a:p>
            <a:endParaRPr lang="en-IE" dirty="0"/>
          </a:p>
        </p:txBody>
      </p:sp>
      <p:sp>
        <p:nvSpPr>
          <p:cNvPr id="5" name="Slide Number Placeholder 4"/>
          <p:cNvSpPr>
            <a:spLocks noGrp="1"/>
          </p:cNvSpPr>
          <p:nvPr>
            <p:ph type="sldNum" sz="quarter" idx="3"/>
          </p:nvPr>
        </p:nvSpPr>
        <p:spPr>
          <a:xfrm>
            <a:off x="5622028" y="6457190"/>
            <a:ext cx="4303025" cy="340486"/>
          </a:xfrm>
          <a:prstGeom prst="rect">
            <a:avLst/>
          </a:prstGeom>
        </p:spPr>
        <p:txBody>
          <a:bodyPr vert="horz" lIns="62959" tIns="31480" rIns="62959" bIns="31480" rtlCol="0" anchor="b"/>
          <a:lstStyle>
            <a:lvl1pPr algn="r">
              <a:defRPr sz="800"/>
            </a:lvl1pPr>
          </a:lstStyle>
          <a:p>
            <a:fld id="{9F4C729D-8343-4D60-964E-B6255FBA4A60}" type="slidenum">
              <a:rPr lang="en-IE" smtClean="0"/>
              <a:pPr/>
              <a:t>‹#›</a:t>
            </a:fld>
            <a:endParaRPr lang="en-IE" dirty="0"/>
          </a:p>
        </p:txBody>
      </p:sp>
    </p:spTree>
    <p:extLst>
      <p:ext uri="{BB962C8B-B14F-4D97-AF65-F5344CB8AC3E}">
        <p14:creationId xmlns:p14="http://schemas.microsoft.com/office/powerpoint/2010/main" val="3292977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
            <a:ext cx="4301437" cy="340486"/>
          </a:xfrm>
          <a:prstGeom prst="rect">
            <a:avLst/>
          </a:prstGeom>
        </p:spPr>
        <p:txBody>
          <a:bodyPr vert="horz" lIns="62959" tIns="31480" rIns="62959" bIns="31480" rtlCol="0"/>
          <a:lstStyle>
            <a:lvl1pPr algn="l">
              <a:defRPr sz="800"/>
            </a:lvl1pPr>
          </a:lstStyle>
          <a:p>
            <a:endParaRPr lang="en-IE" dirty="0"/>
          </a:p>
        </p:txBody>
      </p:sp>
      <p:sp>
        <p:nvSpPr>
          <p:cNvPr id="3" name="Date Placeholder 2"/>
          <p:cNvSpPr>
            <a:spLocks noGrp="1"/>
          </p:cNvSpPr>
          <p:nvPr>
            <p:ph type="dt" idx="1"/>
          </p:nvPr>
        </p:nvSpPr>
        <p:spPr>
          <a:xfrm>
            <a:off x="5622028" y="1"/>
            <a:ext cx="4303025" cy="340486"/>
          </a:xfrm>
          <a:prstGeom prst="rect">
            <a:avLst/>
          </a:prstGeom>
        </p:spPr>
        <p:txBody>
          <a:bodyPr vert="horz" lIns="62959" tIns="31480" rIns="62959" bIns="31480" rtlCol="0"/>
          <a:lstStyle>
            <a:lvl1pPr algn="r">
              <a:defRPr sz="800"/>
            </a:lvl1pPr>
          </a:lstStyle>
          <a:p>
            <a:fld id="{BD736AAD-BC94-4E6E-9CC1-C2557395F3BA}" type="datetimeFigureOut">
              <a:rPr lang="en-IE" smtClean="0"/>
              <a:pPr/>
              <a:t>23/02/2018</a:t>
            </a:fld>
            <a:endParaRPr lang="en-IE" dirty="0"/>
          </a:p>
        </p:txBody>
      </p:sp>
      <p:sp>
        <p:nvSpPr>
          <p:cNvPr id="4" name="Slide Image Placeholder 3"/>
          <p:cNvSpPr>
            <a:spLocks noGrp="1" noRot="1" noChangeAspect="1"/>
          </p:cNvSpPr>
          <p:nvPr>
            <p:ph type="sldImg" idx="2"/>
          </p:nvPr>
        </p:nvSpPr>
        <p:spPr>
          <a:xfrm>
            <a:off x="3433763" y="850900"/>
            <a:ext cx="3059112" cy="2293938"/>
          </a:xfrm>
          <a:prstGeom prst="rect">
            <a:avLst/>
          </a:prstGeom>
          <a:noFill/>
          <a:ln w="12700">
            <a:solidFill>
              <a:prstClr val="black"/>
            </a:solidFill>
          </a:ln>
        </p:spPr>
        <p:txBody>
          <a:bodyPr vert="horz" lIns="62959" tIns="31480" rIns="62959" bIns="31480" rtlCol="0" anchor="ctr"/>
          <a:lstStyle/>
          <a:p>
            <a:endParaRPr lang="en-IE" dirty="0"/>
          </a:p>
        </p:txBody>
      </p:sp>
      <p:sp>
        <p:nvSpPr>
          <p:cNvPr id="5" name="Notes Placeholder 4"/>
          <p:cNvSpPr>
            <a:spLocks noGrp="1"/>
          </p:cNvSpPr>
          <p:nvPr>
            <p:ph type="body" sz="quarter" idx="3"/>
          </p:nvPr>
        </p:nvSpPr>
        <p:spPr>
          <a:xfrm>
            <a:off x="992029" y="3271063"/>
            <a:ext cx="7942581" cy="2677279"/>
          </a:xfrm>
          <a:prstGeom prst="rect">
            <a:avLst/>
          </a:prstGeom>
        </p:spPr>
        <p:txBody>
          <a:bodyPr vert="horz" lIns="62959" tIns="31480" rIns="62959" bIns="3148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4" y="6457190"/>
            <a:ext cx="4301437" cy="340486"/>
          </a:xfrm>
          <a:prstGeom prst="rect">
            <a:avLst/>
          </a:prstGeom>
        </p:spPr>
        <p:txBody>
          <a:bodyPr vert="horz" lIns="62959" tIns="31480" rIns="62959" bIns="31480" rtlCol="0" anchor="b"/>
          <a:lstStyle>
            <a:lvl1pPr algn="l">
              <a:defRPr sz="800"/>
            </a:lvl1pPr>
          </a:lstStyle>
          <a:p>
            <a:endParaRPr lang="en-IE" dirty="0"/>
          </a:p>
        </p:txBody>
      </p:sp>
      <p:sp>
        <p:nvSpPr>
          <p:cNvPr id="7" name="Slide Number Placeholder 6"/>
          <p:cNvSpPr>
            <a:spLocks noGrp="1"/>
          </p:cNvSpPr>
          <p:nvPr>
            <p:ph type="sldNum" sz="quarter" idx="5"/>
          </p:nvPr>
        </p:nvSpPr>
        <p:spPr>
          <a:xfrm>
            <a:off x="5622028" y="6457190"/>
            <a:ext cx="4303025" cy="340486"/>
          </a:xfrm>
          <a:prstGeom prst="rect">
            <a:avLst/>
          </a:prstGeom>
        </p:spPr>
        <p:txBody>
          <a:bodyPr vert="horz" lIns="62959" tIns="31480" rIns="62959" bIns="31480" rtlCol="0" anchor="b"/>
          <a:lstStyle>
            <a:lvl1pPr algn="r">
              <a:defRPr sz="800"/>
            </a:lvl1pPr>
          </a:lstStyle>
          <a:p>
            <a:fld id="{F1421D60-809E-430C-B633-1AD567A7ACC8}" type="slidenum">
              <a:rPr lang="en-IE" smtClean="0"/>
              <a:pPr/>
              <a:t>‹#›</a:t>
            </a:fld>
            <a:endParaRPr lang="en-IE" dirty="0"/>
          </a:p>
        </p:txBody>
      </p:sp>
    </p:spTree>
    <p:extLst>
      <p:ext uri="{BB962C8B-B14F-4D97-AF65-F5344CB8AC3E}">
        <p14:creationId xmlns:p14="http://schemas.microsoft.com/office/powerpoint/2010/main" val="106291558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541751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183354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a:p>
            <a:r>
              <a:rPr lang="en-IE" dirty="0"/>
              <a:t> </a:t>
            </a:r>
          </a:p>
          <a:p>
            <a:r>
              <a:rPr lang="en-IE" u="sng" cap="small" dirty="0"/>
              <a:t>Common Charter</a:t>
            </a:r>
            <a:endParaRPr lang="en-IE" dirty="0"/>
          </a:p>
          <a:p>
            <a:r>
              <a:rPr lang="en-IE" u="sng" cap="small" dirty="0"/>
              <a:t>Poppintree Project</a:t>
            </a:r>
            <a:endParaRPr lang="en-IE" dirty="0"/>
          </a:p>
          <a:p>
            <a:r>
              <a:rPr lang="en-IE" cap="small" dirty="0"/>
              <a:t> </a:t>
            </a:r>
            <a:endParaRPr lang="en-IE" dirty="0"/>
          </a:p>
          <a:p>
            <a:r>
              <a:rPr lang="en-IE" u="sng" cap="small" dirty="0"/>
              <a:t>Vision</a:t>
            </a:r>
            <a:r>
              <a:rPr lang="en-IE" cap="small" dirty="0"/>
              <a:t>: To live in a caring &amp; supportive community which respects and is generous towards the residents, their property and their social boundaries.</a:t>
            </a:r>
            <a:endParaRPr lang="en-IE" dirty="0"/>
          </a:p>
          <a:p>
            <a:r>
              <a:rPr lang="en-IE" cap="small" dirty="0"/>
              <a:t> </a:t>
            </a:r>
            <a:endParaRPr lang="en-IE" dirty="0"/>
          </a:p>
          <a:p>
            <a:r>
              <a:rPr lang="en-IE" u="sng" cap="small" dirty="0"/>
              <a:t>Mission</a:t>
            </a:r>
            <a:r>
              <a:rPr lang="en-IE" cap="small" dirty="0"/>
              <a:t>: To create an open and supportive environment where all residents can communicate freely with each other, where diverse views are respected, where family life and privacy is valued, where residents look out for each other and where everyone actively contributes to the community.</a:t>
            </a:r>
            <a:endParaRPr lang="en-IE" dirty="0"/>
          </a:p>
          <a:p>
            <a:r>
              <a:rPr lang="en-IE" cap="small" dirty="0"/>
              <a:t> </a:t>
            </a:r>
            <a:endParaRPr lang="en-IE" dirty="0"/>
          </a:p>
          <a:p>
            <a:r>
              <a:rPr lang="en-IE" u="sng" cap="small" dirty="0"/>
              <a:t>Values</a:t>
            </a:r>
            <a:r>
              <a:rPr lang="en-IE" cap="small" dirty="0"/>
              <a:t>: Community, Cooperation, Respect, Openness, Equality, Democracy, Tolerance, Fairness, Hospitality, Privacy, Security.</a:t>
            </a:r>
            <a:endParaRPr lang="en-IE" dirty="0"/>
          </a:p>
          <a:p>
            <a:r>
              <a:rPr lang="en-IE" cap="small" dirty="0"/>
              <a:t> </a:t>
            </a:r>
            <a:endParaRPr lang="en-IE" dirty="0"/>
          </a:p>
          <a:p>
            <a:br>
              <a:rPr lang="en-IE" cap="small" dirty="0"/>
            </a:br>
            <a:endParaRPr lang="en-IE" dirty="0"/>
          </a:p>
          <a:p>
            <a:r>
              <a:rPr lang="en-IE" u="sng" dirty="0"/>
              <a:t>Stakeholders:</a:t>
            </a:r>
            <a:endParaRPr lang="en-IE" dirty="0"/>
          </a:p>
          <a:p>
            <a:r>
              <a:rPr lang="en-IE" dirty="0"/>
              <a:t>All Residents of the Ó Cualann Poppintree cooperative development.</a:t>
            </a:r>
          </a:p>
          <a:p>
            <a:r>
              <a:rPr lang="en-IE" dirty="0"/>
              <a:t>Ó Cualann Cohousing Alliance as the Cooperative structure and developer.</a:t>
            </a:r>
          </a:p>
          <a:p>
            <a:r>
              <a:rPr lang="en-IE" dirty="0"/>
              <a:t>Dublin City Council. </a:t>
            </a:r>
          </a:p>
          <a:p>
            <a:r>
              <a:rPr lang="en-IE" dirty="0"/>
              <a:t> </a:t>
            </a:r>
          </a:p>
          <a:p>
            <a:r>
              <a:rPr lang="en-IE" dirty="0"/>
              <a:t> </a:t>
            </a:r>
          </a:p>
          <a:p>
            <a:r>
              <a:rPr lang="en-IE" u="sng" dirty="0"/>
              <a:t>Assumptions:</a:t>
            </a:r>
            <a:endParaRPr lang="en-IE" dirty="0"/>
          </a:p>
          <a:p>
            <a:r>
              <a:rPr lang="en-IE" dirty="0"/>
              <a:t>That a residents’ association will be established when houses are occupied and that all residents will become active members of the residents’ association and sign the common charter. A representative caretaker committee will be set up in the interim during the construction phase.</a:t>
            </a:r>
          </a:p>
          <a:p>
            <a:r>
              <a:rPr lang="en-IE" dirty="0"/>
              <a:t>That all residents of will be of good character.</a:t>
            </a:r>
          </a:p>
          <a:p>
            <a:r>
              <a:rPr lang="en-IE" dirty="0"/>
              <a:t>That all residents will use ‘common sense’ in their dealings with each other.</a:t>
            </a:r>
          </a:p>
          <a:p>
            <a:r>
              <a:rPr lang="en-IE" dirty="0"/>
              <a:t>That all residents will treat each other, our families and visitors with respect.</a:t>
            </a:r>
          </a:p>
          <a:p>
            <a:r>
              <a:rPr lang="en-IE" dirty="0"/>
              <a:t>That residents will be security conscious and will use active &amp; passive surveillance methods to keep our community secure, whilst, at the same time, being conscious of the nuisance that can be caused by sensitive house &amp; car alarms. </a:t>
            </a:r>
          </a:p>
          <a:p>
            <a:r>
              <a:rPr lang="en-IE" dirty="0"/>
              <a:t>That DCC will develop the open space to the East of our site for recreational use.</a:t>
            </a:r>
          </a:p>
          <a:p>
            <a:r>
              <a:rPr lang="en-IE" dirty="0"/>
              <a:t>That Ó Cualann will continue to facilitate community development before and after occupation of the homes.</a:t>
            </a:r>
          </a:p>
          <a:p>
            <a:r>
              <a:rPr lang="en-IE" dirty="0"/>
              <a:t>That a constructive relationship will be established with the community Gardaí in the locality.</a:t>
            </a:r>
          </a:p>
          <a:p>
            <a:r>
              <a:rPr lang="en-IE" dirty="0"/>
              <a:t>That dog owners will be responsible for their dogs and will clean up any fowling by their dogs in public areas.</a:t>
            </a:r>
          </a:p>
          <a:p>
            <a:r>
              <a:rPr lang="en-IE" dirty="0"/>
              <a:t> </a:t>
            </a:r>
          </a:p>
          <a:p>
            <a:r>
              <a:rPr lang="en-IE" u="sng" dirty="0"/>
              <a:t>Rights and responsibilities:</a:t>
            </a:r>
            <a:endParaRPr lang="en-IE" dirty="0"/>
          </a:p>
          <a:p>
            <a:pPr lvl="0"/>
            <a:r>
              <a:rPr lang="en-IE" dirty="0"/>
              <a:t>Right to Safety &amp; Security.</a:t>
            </a:r>
            <a:br>
              <a:rPr lang="en-IE" dirty="0"/>
            </a:br>
            <a:r>
              <a:rPr lang="en-IE" dirty="0"/>
              <a:t>All residents have a right to live in a safe and secure environment.</a:t>
            </a:r>
            <a:br>
              <a:rPr lang="en-IE" dirty="0"/>
            </a:br>
            <a:br>
              <a:rPr lang="en-IE" dirty="0"/>
            </a:br>
            <a:r>
              <a:rPr lang="en-IE" dirty="0"/>
              <a:t>Responsibilities: </a:t>
            </a:r>
            <a:br>
              <a:rPr lang="en-IE" dirty="0"/>
            </a:br>
            <a:r>
              <a:rPr lang="en-IE" dirty="0"/>
              <a:t>All residents will ensure that they and their visitors will observe traffic regulations especially with regard to speed and parking.</a:t>
            </a:r>
            <a:br>
              <a:rPr lang="en-IE" dirty="0"/>
            </a:br>
            <a:r>
              <a:rPr lang="en-IE" dirty="0"/>
              <a:t>We will give priority to pedestrians and cyclists ahead of cars on the roads in our community. In effect this means that cars must always give way to pedestrians, cyclists and children on the roads in our community.</a:t>
            </a:r>
            <a:br>
              <a:rPr lang="en-IE" dirty="0"/>
            </a:br>
            <a:r>
              <a:rPr lang="en-IE" dirty="0"/>
              <a:t>Cars must, of course be permitted to use the roads but only in a safe manner that recognises the priority given to pedestrians.</a:t>
            </a:r>
            <a:br>
              <a:rPr lang="en-IE" dirty="0"/>
            </a:br>
            <a:r>
              <a:rPr lang="en-IE" dirty="0"/>
              <a:t>All residents will actively keep their gardens, and the public paths and grass verges in the community in a clean and tidy condition.</a:t>
            </a:r>
            <a:br>
              <a:rPr lang="en-IE" dirty="0"/>
            </a:br>
            <a:r>
              <a:rPr lang="en-IE" dirty="0"/>
              <a:t>That all adult members of the community will be aware of their own personal behaviour in order give good example to the children in the community. </a:t>
            </a:r>
            <a:br>
              <a:rPr lang="en-IE" dirty="0"/>
            </a:br>
            <a:r>
              <a:rPr lang="en-IE" dirty="0"/>
              <a:t>Whilst recognising that children &amp; teenagers will misbehave from time to time, anti-social behaviour will not be tolerated in our community.</a:t>
            </a:r>
            <a:br>
              <a:rPr lang="en-IE" dirty="0"/>
            </a:br>
            <a:br>
              <a:rPr lang="en-IE" dirty="0"/>
            </a:br>
            <a:endParaRPr lang="en-IE" dirty="0"/>
          </a:p>
          <a:p>
            <a:pPr lvl="0"/>
            <a:r>
              <a:rPr lang="en-IE" dirty="0"/>
              <a:t>Right to Privacy: </a:t>
            </a:r>
            <a:br>
              <a:rPr lang="en-IE" dirty="0"/>
            </a:br>
            <a:r>
              <a:rPr lang="en-IE" dirty="0"/>
              <a:t>All residents have the right to have their privacy respected by their neighbours.</a:t>
            </a:r>
          </a:p>
          <a:p>
            <a:r>
              <a:rPr lang="en-IE" dirty="0"/>
              <a:t> </a:t>
            </a:r>
          </a:p>
          <a:p>
            <a:r>
              <a:rPr lang="en-IE" dirty="0"/>
              <a:t>Responsibilities: </a:t>
            </a:r>
            <a:br>
              <a:rPr lang="en-IE" dirty="0"/>
            </a:br>
            <a:r>
              <a:rPr lang="en-IE" dirty="0"/>
              <a:t>All residents will respect the privacy of their neighbours and in particular will respect a family’s right to privacy.</a:t>
            </a:r>
            <a:br>
              <a:rPr lang="en-IE" dirty="0"/>
            </a:br>
            <a:r>
              <a:rPr lang="en-IE" dirty="0"/>
              <a:t>Whilst recognising the importance of community we also recognise the right of individuals and families to retreat to the privacy &amp; comfort of their own homes.</a:t>
            </a:r>
          </a:p>
          <a:p>
            <a:r>
              <a:rPr lang="en-IE" dirty="0"/>
              <a:t> </a:t>
            </a:r>
          </a:p>
          <a:p>
            <a:pPr lvl="0"/>
            <a:r>
              <a:rPr lang="en-IE" dirty="0"/>
              <a:t>Each household has right to a designated parking space.</a:t>
            </a:r>
          </a:p>
          <a:p>
            <a:br>
              <a:rPr lang="en-IE" dirty="0"/>
            </a:br>
            <a:r>
              <a:rPr lang="en-IE" dirty="0"/>
              <a:t>Responsibilities: </a:t>
            </a:r>
            <a:br>
              <a:rPr lang="en-IE" dirty="0"/>
            </a:br>
            <a:r>
              <a:rPr lang="en-IE" dirty="0"/>
              <a:t>All residents will respect the designated parking spaces in front of the houses which do not have a driveway and will request their visitors not to park in these designated spaces.</a:t>
            </a:r>
          </a:p>
          <a:p>
            <a:r>
              <a:rPr lang="en-IE" dirty="0"/>
              <a:t>Designated Parking spaces will be marked with house numbers and visitor spaces with a ‘V’.</a:t>
            </a:r>
          </a:p>
          <a:p>
            <a:r>
              <a:rPr lang="en-IE" dirty="0"/>
              <a:t> </a:t>
            </a:r>
          </a:p>
          <a:p>
            <a:pPr lvl="0"/>
            <a:r>
              <a:rPr lang="en-IE" dirty="0"/>
              <a:t>Right to fair procedure in the selection and allocation of houses.</a:t>
            </a:r>
          </a:p>
          <a:p>
            <a:r>
              <a:rPr lang="en-IE" dirty="0"/>
              <a:t> </a:t>
            </a:r>
          </a:p>
          <a:p>
            <a:r>
              <a:rPr lang="en-IE" dirty="0"/>
              <a:t>Responsibilities: </a:t>
            </a:r>
            <a:br>
              <a:rPr lang="en-IE" dirty="0"/>
            </a:br>
            <a:r>
              <a:rPr lang="en-IE" dirty="0"/>
              <a:t>All prospective purchasers will abide by the eligibility criteria and the general procedures below for the allocation of the houses.</a:t>
            </a:r>
          </a:p>
          <a:p>
            <a:r>
              <a:rPr lang="en-IE" dirty="0"/>
              <a:t>Whilst previous members of CTSL and Parkside have first preference in the choice of the houses, this preference must be exercised by Tue 31</a:t>
            </a:r>
            <a:r>
              <a:rPr lang="en-IE" baseline="30000" dirty="0"/>
              <a:t>st</a:t>
            </a:r>
            <a:r>
              <a:rPr lang="en-IE" dirty="0"/>
              <a:t> MAY 2016 when a general meeting will be held for prospective purchasers to choose their preferred houses. This is necessary to ensure other purchasers cannot be displaced once a house has been allocated. </a:t>
            </a:r>
          </a:p>
          <a:p>
            <a:r>
              <a:rPr lang="en-IE" dirty="0"/>
              <a:t>To confirm that a house has been chosen and allocated, each purchaser will be required to pay a booking deposit of €2,000. </a:t>
            </a:r>
            <a:r>
              <a:rPr lang="en-IE" i="1" dirty="0"/>
              <a:t>(The booking deposit is refundable) </a:t>
            </a:r>
            <a:r>
              <a:rPr lang="en-IE" dirty="0"/>
              <a:t>Once this booking deposit has been accepted by Ó Cualann the house is deemed to be allocated and the purchasers will become members of Ó Cualann and their names will be added to the register of members. This membership confers voting rights at the AGM.</a:t>
            </a:r>
          </a:p>
          <a:p>
            <a:r>
              <a:rPr lang="en-IE" dirty="0"/>
              <a:t>An independent, 3 person house allocation committee will be established to arbitrate in the event of any disputes with regard to house choice/allocation and all prospective purchasers agree to be bound by the decision of the committee.</a:t>
            </a:r>
          </a:p>
          <a:p>
            <a:r>
              <a:rPr lang="en-IE" dirty="0"/>
              <a:t>The house allocation committee will comprise Jon Butterly (Chair) and two professional people from the voluntary housing sector.</a:t>
            </a:r>
          </a:p>
          <a:p>
            <a:r>
              <a:rPr lang="en-IE" dirty="0"/>
              <a:t> </a:t>
            </a:r>
          </a:p>
          <a:p>
            <a:r>
              <a:rPr lang="en-IE" dirty="0"/>
              <a:t> </a:t>
            </a:r>
          </a:p>
          <a:p>
            <a:r>
              <a:rPr lang="en-IE" dirty="0"/>
              <a:t>Name:	</a:t>
            </a:r>
            <a:r>
              <a:rPr lang="en-IE" u="dash" dirty="0"/>
              <a:t>						</a:t>
            </a:r>
            <a:endParaRPr lang="en-IE" dirty="0"/>
          </a:p>
          <a:p>
            <a:r>
              <a:rPr lang="en-IE" dirty="0"/>
              <a:t> </a:t>
            </a:r>
          </a:p>
          <a:p>
            <a:r>
              <a:rPr lang="en-IE" dirty="0"/>
              <a:t> </a:t>
            </a:r>
          </a:p>
          <a:p>
            <a:r>
              <a:rPr lang="en-IE" dirty="0"/>
              <a:t>First Preference  	</a:t>
            </a:r>
            <a:r>
              <a:rPr lang="en-IE" u="dash" dirty="0"/>
              <a:t>House No:					</a:t>
            </a:r>
            <a:endParaRPr lang="en-IE" dirty="0"/>
          </a:p>
          <a:p>
            <a:r>
              <a:rPr lang="en-IE" dirty="0"/>
              <a:t> </a:t>
            </a:r>
          </a:p>
          <a:p>
            <a:r>
              <a:rPr lang="en-IE" dirty="0"/>
              <a:t> </a:t>
            </a:r>
          </a:p>
          <a:p>
            <a:r>
              <a:rPr lang="en-IE" dirty="0"/>
              <a:t>Second Preference	</a:t>
            </a:r>
            <a:r>
              <a:rPr lang="en-IE" u="dash" dirty="0"/>
              <a:t>House No:					</a:t>
            </a:r>
            <a:endParaRPr lang="en-IE" dirty="0"/>
          </a:p>
          <a:p>
            <a:r>
              <a:rPr lang="en-IE" dirty="0"/>
              <a:t> </a:t>
            </a:r>
          </a:p>
          <a:p>
            <a:r>
              <a:rPr lang="en-IE" dirty="0"/>
              <a:t> </a:t>
            </a:r>
          </a:p>
          <a:p>
            <a:r>
              <a:rPr lang="en-IE" dirty="0"/>
              <a:t>Third Preference	</a:t>
            </a:r>
            <a:r>
              <a:rPr lang="en-IE" u="dash" dirty="0"/>
              <a:t>House No:					</a:t>
            </a:r>
            <a:endParaRPr lang="en-IE" dirty="0"/>
          </a:p>
          <a:p>
            <a:r>
              <a:rPr lang="en-IE" dirty="0"/>
              <a:t> </a:t>
            </a:r>
          </a:p>
          <a:p>
            <a:r>
              <a:rPr lang="en-IE" dirty="0"/>
              <a:t>I/we agree to abide by the common charter including the house selection/allocation procedure, the eligibility criteria and the clawback arrangements.</a:t>
            </a:r>
          </a:p>
          <a:p>
            <a:r>
              <a:rPr lang="en-IE" dirty="0"/>
              <a:t>I/we confirm that the chosen house will be used as my/our Principal Private Residence and that I/we accept that no letting or assignment of the property will permitted for the first ten years of occupation, except as  may be permitted under the ‘Rent a Room’ scheme.</a:t>
            </a:r>
          </a:p>
          <a:p>
            <a:r>
              <a:rPr lang="en-IE" dirty="0"/>
              <a:t> </a:t>
            </a:r>
          </a:p>
          <a:p>
            <a:r>
              <a:rPr lang="en-IE" dirty="0"/>
              <a:t> </a:t>
            </a:r>
          </a:p>
          <a:p>
            <a:r>
              <a:rPr lang="en-IE" dirty="0"/>
              <a:t> </a:t>
            </a:r>
          </a:p>
          <a:p>
            <a:r>
              <a:rPr lang="en-IE" dirty="0"/>
              <a:t>Signature	</a:t>
            </a:r>
            <a:r>
              <a:rPr lang="en-IE" u="dash" dirty="0"/>
              <a:t>						</a:t>
            </a:r>
            <a:endParaRPr lang="en-IE" dirty="0"/>
          </a:p>
          <a:p>
            <a:r>
              <a:rPr lang="en-IE" dirty="0"/>
              <a:t> </a:t>
            </a:r>
          </a:p>
          <a:p>
            <a:r>
              <a:rPr lang="en-IE" dirty="0"/>
              <a:t> </a:t>
            </a:r>
          </a:p>
          <a:p>
            <a:r>
              <a:rPr lang="en-IE" dirty="0"/>
              <a:t>Date	</a:t>
            </a:r>
            <a:r>
              <a:rPr lang="en-IE" u="dash" dirty="0"/>
              <a:t>						</a:t>
            </a:r>
            <a:endParaRPr lang="en-IE" dirty="0"/>
          </a:p>
          <a:p>
            <a:endParaRPr lang="en-IE" dirty="0"/>
          </a:p>
        </p:txBody>
      </p:sp>
    </p:spTree>
    <p:extLst>
      <p:ext uri="{BB962C8B-B14F-4D97-AF65-F5344CB8AC3E}">
        <p14:creationId xmlns:p14="http://schemas.microsoft.com/office/powerpoint/2010/main" val="2455209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541751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Tree>
    <p:extLst>
      <p:ext uri="{BB962C8B-B14F-4D97-AF65-F5344CB8AC3E}">
        <p14:creationId xmlns:p14="http://schemas.microsoft.com/office/powerpoint/2010/main" val="5417519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a:t>
            </a:r>
            <a:r>
              <a:rPr lang="en-IE" b="1" dirty="0"/>
              <a:t>The multiplier effect</a:t>
            </a:r>
            <a:endParaRPr lang="en-IE" dirty="0"/>
          </a:p>
          <a:p>
            <a:r>
              <a:rPr lang="en-IE" dirty="0"/>
              <a:t>Every time there is an injection of new capital into the circular flow there is likely to be a multiplier effect. An injection of extra income leads to more spending, which creates more income, and so on. The multiplier effect refers to the increase in </a:t>
            </a:r>
            <a:r>
              <a:rPr lang="en-IE" b="1" u="sng" dirty="0"/>
              <a:t>final income</a:t>
            </a:r>
            <a:r>
              <a:rPr lang="en-IE" dirty="0"/>
              <a:t> arising </a:t>
            </a:r>
            <a:r>
              <a:rPr lang="en-IE" b="1" u="sng" dirty="0"/>
              <a:t>from any new injection of spending</a:t>
            </a:r>
            <a:r>
              <a:rPr lang="en-IE" dirty="0"/>
              <a:t>.</a:t>
            </a:r>
          </a:p>
          <a:p>
            <a:r>
              <a:rPr lang="en-IE" dirty="0"/>
              <a:t>The size of the multiplier depends upon household’s marginal decisions to spend, called </a:t>
            </a:r>
            <a:r>
              <a:rPr lang="en-IE" i="1" dirty="0"/>
              <a:t>the marginal propensity to consume</a:t>
            </a:r>
            <a:r>
              <a:rPr lang="en-IE" dirty="0"/>
              <a:t> (mpc), or to save called </a:t>
            </a:r>
            <a:r>
              <a:rPr lang="en-IE" i="1" dirty="0"/>
              <a:t>the marginal propensity to save</a:t>
            </a:r>
            <a:r>
              <a:rPr lang="en-IE" dirty="0"/>
              <a:t> (mps). </a:t>
            </a:r>
          </a:p>
          <a:p>
            <a:r>
              <a:rPr lang="en-IE" dirty="0"/>
              <a:t>It is important to remember that when income is spent, this spending becomes someone else’s income, and so on. </a:t>
            </a:r>
          </a:p>
          <a:p>
            <a:r>
              <a:rPr lang="en-IE" dirty="0"/>
              <a:t>Marginal propensities show the proportion of extra income allocated to particular activities, such as s saving by households, and spending on imports from abroad. For example, if 80% of all new income in a given period of time is spent on Irish or local products, the marginal propensity to consume would be 80/100, which is 0.8.</a:t>
            </a:r>
          </a:p>
          <a:p>
            <a:r>
              <a:rPr lang="en-IE" dirty="0"/>
              <a:t> </a:t>
            </a:r>
          </a:p>
          <a:p>
            <a:r>
              <a:rPr lang="en-IE" dirty="0"/>
              <a:t>The following general formula to calculate the multiplier uses marginal propensities, as follows:</a:t>
            </a:r>
            <a:r>
              <a:rPr lang="en-IE" dirty="0">
                <a:effectLst/>
              </a:rPr>
              <a:t> </a:t>
            </a:r>
            <a:r>
              <a:rPr lang="en-IE" b="1" dirty="0"/>
              <a:t>1/1-mpc</a:t>
            </a:r>
            <a:endParaRPr lang="en-IE" dirty="0"/>
          </a:p>
          <a:p>
            <a:r>
              <a:rPr lang="en-IE" dirty="0"/>
              <a:t>Hence, if consumers spend 0.8 and save 0.2 of every €1 of extra income, the multiplier will be:</a:t>
            </a:r>
          </a:p>
          <a:p>
            <a:r>
              <a:rPr lang="en-IE" b="1" dirty="0"/>
              <a:t>1/1-0.8	 = 1/0.2	 = 5</a:t>
            </a:r>
            <a:endParaRPr lang="en-IE" dirty="0"/>
          </a:p>
          <a:p>
            <a:r>
              <a:rPr lang="en-IE" dirty="0"/>
              <a:t>Hence, the multiplier is 5, which means that every €1 of new income generates €5 of extra income.</a:t>
            </a:r>
          </a:p>
          <a:p>
            <a:endParaRPr lang="en-IE" dirty="0"/>
          </a:p>
        </p:txBody>
      </p:sp>
    </p:spTree>
    <p:extLst>
      <p:ext uri="{BB962C8B-B14F-4D97-AF65-F5344CB8AC3E}">
        <p14:creationId xmlns:p14="http://schemas.microsoft.com/office/powerpoint/2010/main" val="4007801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2/23/2018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8.emf"/></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21.tiff"/><Relationship Id="rId3" Type="http://schemas.openxmlformats.org/officeDocument/2006/relationships/hyperlink" Target="http://www.ocualann.ie/" TargetMode="External"/><Relationship Id="rId7"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9.jpeg"/><Relationship Id="rId4" Type="http://schemas.openxmlformats.org/officeDocument/2006/relationships/image" Target="../media/image18.jpeg"/><Relationship Id="rId9" Type="http://schemas.openxmlformats.org/officeDocument/2006/relationships/image" Target="../media/image22.jpeg"/></Relationships>
</file>

<file path=ppt/slides/_rels/slide2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nearfm.ie/podcast/?p=22367" TargetMode="External"/><Relationship Id="rId7" Type="http://schemas.openxmlformats.org/officeDocument/2006/relationships/image" Target="../media/image19.jpeg"/><Relationship Id="rId2" Type="http://schemas.openxmlformats.org/officeDocument/2006/relationships/hyperlink" Target="http://www.irishtimes.com/news/social-affairs/affordable-houses-give-hope-to-renters-1.3147111" TargetMode="External"/><Relationship Id="rId1" Type="http://schemas.openxmlformats.org/officeDocument/2006/relationships/slideLayout" Target="../slideLayouts/slideLayout1.xml"/><Relationship Id="rId6" Type="http://schemas.openxmlformats.org/officeDocument/2006/relationships/image" Target="../media/image18.jpeg"/><Relationship Id="rId11" Type="http://schemas.openxmlformats.org/officeDocument/2006/relationships/image" Target="../media/image22.jpeg"/><Relationship Id="rId5" Type="http://schemas.openxmlformats.org/officeDocument/2006/relationships/hyperlink" Target="http://www.ocualann.ie/" TargetMode="External"/><Relationship Id="rId10" Type="http://schemas.openxmlformats.org/officeDocument/2006/relationships/image" Target="../media/image21.tiff"/><Relationship Id="rId4" Type="http://schemas.openxmlformats.org/officeDocument/2006/relationships/image" Target="../media/image1.jpeg"/><Relationship Id="rId9" Type="http://schemas.openxmlformats.org/officeDocument/2006/relationships/image" Target="../media/image20.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9000" y="0"/>
            <a:ext cx="5858400" cy="3385542"/>
          </a:xfrm>
          <a:prstGeom prst="rect">
            <a:avLst/>
          </a:prstGeom>
          <a:solidFill>
            <a:schemeClr val="accent5">
              <a:lumMod val="50000"/>
            </a:schemeClr>
          </a:solidFill>
        </p:spPr>
        <p:txBody>
          <a:bodyPr wrap="square" rtlCol="0">
            <a:spAutoFit/>
          </a:bodyPr>
          <a:lstStyle/>
          <a:p>
            <a:pPr algn="ctr"/>
            <a:r>
              <a:rPr lang="en-IE" sz="2800" b="1" dirty="0">
                <a:solidFill>
                  <a:schemeClr val="bg1"/>
                </a:solidFill>
                <a:latin typeface="Arial" pitchFamily="34" charset="0"/>
                <a:cs typeface="Arial" pitchFamily="34" charset="0"/>
              </a:rPr>
              <a:t>Cooperative, Affordable Homes in Sustainable Communities.</a:t>
            </a:r>
          </a:p>
          <a:p>
            <a:pPr algn="ctr"/>
            <a:r>
              <a:rPr lang="en-IE" sz="2800" b="1" dirty="0">
                <a:solidFill>
                  <a:schemeClr val="bg1"/>
                </a:solidFill>
                <a:latin typeface="Arial" pitchFamily="34" charset="0"/>
                <a:cs typeface="Arial" pitchFamily="34" charset="0"/>
              </a:rPr>
              <a:t>(Purchase &amp; Rental)</a:t>
            </a:r>
          </a:p>
          <a:p>
            <a:pPr algn="ctr"/>
            <a:r>
              <a:rPr lang="en-IE" sz="2800" b="1" dirty="0">
                <a:solidFill>
                  <a:schemeClr val="bg1"/>
                </a:solidFill>
                <a:latin typeface="Arial" pitchFamily="34" charset="0"/>
                <a:cs typeface="Arial" pitchFamily="34" charset="0"/>
              </a:rPr>
              <a:t>A Case Study</a:t>
            </a:r>
          </a:p>
          <a:p>
            <a:pPr algn="ctr"/>
            <a:endParaRPr lang="en-US" sz="1100" b="1" dirty="0">
              <a:solidFill>
                <a:schemeClr val="tx2">
                  <a:lumMod val="60000"/>
                  <a:lumOff val="40000"/>
                </a:schemeClr>
              </a:solidFill>
            </a:endParaRPr>
          </a:p>
          <a:p>
            <a:pPr algn="ctr"/>
            <a:r>
              <a:rPr lang="en-US" sz="2400" b="1" dirty="0">
                <a:solidFill>
                  <a:schemeClr val="tx2">
                    <a:lumMod val="60000"/>
                    <a:lumOff val="40000"/>
                  </a:schemeClr>
                </a:solidFill>
              </a:rPr>
              <a:t>From Immediate Need</a:t>
            </a:r>
            <a:br>
              <a:rPr lang="en-US" sz="2400" b="1" dirty="0">
                <a:solidFill>
                  <a:schemeClr val="tx2">
                    <a:lumMod val="60000"/>
                    <a:lumOff val="40000"/>
                  </a:schemeClr>
                </a:solidFill>
              </a:rPr>
            </a:br>
            <a:r>
              <a:rPr lang="en-US" sz="2400" b="1" dirty="0">
                <a:solidFill>
                  <a:schemeClr val="tx2">
                    <a:lumMod val="60000"/>
                    <a:lumOff val="40000"/>
                  </a:schemeClr>
                </a:solidFill>
              </a:rPr>
              <a:t>to Sustainable Solutions:</a:t>
            </a:r>
            <a:br>
              <a:rPr lang="en-US" sz="2400" b="1" dirty="0">
                <a:solidFill>
                  <a:schemeClr val="tx2">
                    <a:lumMod val="60000"/>
                    <a:lumOff val="40000"/>
                  </a:schemeClr>
                </a:solidFill>
              </a:rPr>
            </a:br>
            <a:r>
              <a:rPr lang="en-US" sz="2400" b="1" dirty="0">
                <a:solidFill>
                  <a:schemeClr val="tx2">
                    <a:lumMod val="60000"/>
                    <a:lumOff val="40000"/>
                  </a:schemeClr>
                </a:solidFill>
              </a:rPr>
              <a:t>Preventing Homelessness in Galway City</a:t>
            </a:r>
            <a:r>
              <a:rPr lang="en-US" sz="4000" dirty="0">
                <a:solidFill>
                  <a:schemeClr val="tx2">
                    <a:lumMod val="60000"/>
                    <a:lumOff val="40000"/>
                  </a:schemeClr>
                </a:solidFill>
              </a:rPr>
              <a:t> </a:t>
            </a:r>
            <a:endParaRPr lang="en-IE" sz="4000" b="1" dirty="0">
              <a:solidFill>
                <a:schemeClr val="tx2">
                  <a:lumMod val="60000"/>
                  <a:lumOff val="40000"/>
                </a:schemeClr>
              </a:solidFill>
              <a:latin typeface="Arial" pitchFamily="34" charset="0"/>
              <a:cs typeface="Arial" pitchFamily="34" charset="0"/>
            </a:endParaRPr>
          </a:p>
        </p:txBody>
      </p:sp>
      <p:cxnSp>
        <p:nvCxnSpPr>
          <p:cNvPr id="52" name="Straight Connector 51"/>
          <p:cNvCxnSpPr/>
          <p:nvPr/>
        </p:nvCxnSpPr>
        <p:spPr>
          <a:xfrm>
            <a:off x="5867400" y="266700"/>
            <a:ext cx="0" cy="6477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rotWithShape="1">
          <a:blip r:embed="rId2" cstate="print"/>
          <a:srcRect l="4849"/>
          <a:stretch/>
        </p:blipFill>
        <p:spPr bwMode="auto">
          <a:xfrm>
            <a:off x="5943600" y="0"/>
            <a:ext cx="3190240" cy="3352800"/>
          </a:xfrm>
          <a:prstGeom prst="rect">
            <a:avLst/>
          </a:prstGeom>
          <a:noFill/>
          <a:ln w="9525">
            <a:noFill/>
            <a:miter lim="800000"/>
            <a:headEnd/>
            <a:tailEnd/>
          </a:ln>
          <a:effectLst>
            <a:softEdge rad="31750"/>
          </a:effectLst>
        </p:spPr>
      </p:pic>
      <p:sp>
        <p:nvSpPr>
          <p:cNvPr id="12" name="TextBox 11"/>
          <p:cNvSpPr txBox="1"/>
          <p:nvPr/>
        </p:nvSpPr>
        <p:spPr>
          <a:xfrm>
            <a:off x="6693840" y="6233646"/>
            <a:ext cx="2362200" cy="646331"/>
          </a:xfrm>
          <a:prstGeom prst="rect">
            <a:avLst/>
          </a:prstGeom>
          <a:noFill/>
        </p:spPr>
        <p:txBody>
          <a:bodyPr wrap="square" rtlCol="0">
            <a:spAutoFit/>
          </a:bodyPr>
          <a:lstStyle/>
          <a:p>
            <a:pPr algn="r"/>
            <a:r>
              <a:rPr lang="en-IE" b="1" dirty="0">
                <a:solidFill>
                  <a:srgbClr val="92D050"/>
                </a:solidFill>
                <a:latin typeface="Arial" pitchFamily="34" charset="0"/>
                <a:cs typeface="Arial" pitchFamily="34" charset="0"/>
              </a:rPr>
              <a:t>Hugh Brennan</a:t>
            </a:r>
          </a:p>
          <a:p>
            <a:pPr algn="r"/>
            <a:r>
              <a:rPr lang="en-IE" b="1" dirty="0">
                <a:solidFill>
                  <a:srgbClr val="92D050"/>
                </a:solidFill>
                <a:latin typeface="Arial" pitchFamily="34" charset="0"/>
                <a:cs typeface="Arial" pitchFamily="34" charset="0"/>
              </a:rPr>
              <a:t>www.ocualann.ie</a:t>
            </a:r>
            <a:endParaRPr lang="en-IE" b="1" dirty="0">
              <a:solidFill>
                <a:srgbClr val="92D050"/>
              </a:solidFill>
            </a:endParaRPr>
          </a:p>
        </p:txBody>
      </p:sp>
      <p:sp>
        <p:nvSpPr>
          <p:cNvPr id="4" name="Rectangle 3">
            <a:extLst>
              <a:ext uri="{FF2B5EF4-FFF2-40B4-BE49-F238E27FC236}">
                <a16:creationId xmlns:a16="http://schemas.microsoft.com/office/drawing/2014/main" id="{85CF373A-B60E-466C-957C-D95D74295DF5}"/>
              </a:ext>
            </a:extLst>
          </p:cNvPr>
          <p:cNvSpPr/>
          <p:nvPr/>
        </p:nvSpPr>
        <p:spPr>
          <a:xfrm>
            <a:off x="5943600" y="3029634"/>
            <a:ext cx="3200400" cy="646331"/>
          </a:xfrm>
          <a:prstGeom prst="rect">
            <a:avLst/>
          </a:prstGeom>
        </p:spPr>
        <p:txBody>
          <a:bodyPr wrap="square">
            <a:spAutoFit/>
          </a:bodyPr>
          <a:lstStyle/>
          <a:p>
            <a:pPr algn="ctr"/>
            <a:r>
              <a:rPr lang="en-IE" b="1" dirty="0">
                <a:solidFill>
                  <a:srgbClr val="92D050"/>
                </a:solidFill>
                <a:latin typeface="Arial" pitchFamily="34" charset="0"/>
                <a:cs typeface="Arial" pitchFamily="34" charset="0"/>
              </a:rPr>
              <a:t>Building communities – </a:t>
            </a:r>
            <a:br>
              <a:rPr lang="en-IE" b="1" dirty="0">
                <a:solidFill>
                  <a:srgbClr val="92D050"/>
                </a:solidFill>
                <a:latin typeface="Arial" pitchFamily="34" charset="0"/>
                <a:cs typeface="Arial" pitchFamily="34" charset="0"/>
              </a:rPr>
            </a:br>
            <a:r>
              <a:rPr lang="en-IE" b="1" dirty="0">
                <a:solidFill>
                  <a:srgbClr val="92D050"/>
                </a:solidFill>
                <a:latin typeface="Arial" pitchFamily="34" charset="0"/>
                <a:cs typeface="Arial" pitchFamily="34" charset="0"/>
              </a:rPr>
              <a:t>not just houses.</a:t>
            </a:r>
          </a:p>
        </p:txBody>
      </p:sp>
      <p:pic>
        <p:nvPicPr>
          <p:cNvPr id="14" name="Picture 13">
            <a:extLst>
              <a:ext uri="{FF2B5EF4-FFF2-40B4-BE49-F238E27FC236}">
                <a16:creationId xmlns:a16="http://schemas.microsoft.com/office/drawing/2014/main" id="{98E346B3-B630-4F2F-8DA0-C9289FE0220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298" t="33108" r="6034" b="34641"/>
          <a:stretch/>
        </p:blipFill>
        <p:spPr>
          <a:xfrm>
            <a:off x="0" y="5313818"/>
            <a:ext cx="5867400" cy="1544181"/>
          </a:xfrm>
          <a:prstGeom prst="rect">
            <a:avLst/>
          </a:prstGeom>
        </p:spPr>
      </p:pic>
      <p:pic>
        <p:nvPicPr>
          <p:cNvPr id="3" name="Picture 2">
            <a:extLst>
              <a:ext uri="{FF2B5EF4-FFF2-40B4-BE49-F238E27FC236}">
                <a16:creationId xmlns:a16="http://schemas.microsoft.com/office/drawing/2014/main" id="{C0B2BEBA-F31A-48A7-A817-8E3BFB2190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429000"/>
            <a:ext cx="3162300" cy="1905000"/>
          </a:xfrm>
          <a:prstGeom prst="rect">
            <a:avLst/>
          </a:prstGeom>
        </p:spPr>
      </p:pic>
      <p:sp>
        <p:nvSpPr>
          <p:cNvPr id="13" name="TextBox 12">
            <a:extLst>
              <a:ext uri="{FF2B5EF4-FFF2-40B4-BE49-F238E27FC236}">
                <a16:creationId xmlns:a16="http://schemas.microsoft.com/office/drawing/2014/main" id="{13E304E4-FAE0-409F-94A5-995E091EB2E9}"/>
              </a:ext>
            </a:extLst>
          </p:cNvPr>
          <p:cNvSpPr txBox="1"/>
          <p:nvPr/>
        </p:nvSpPr>
        <p:spPr>
          <a:xfrm>
            <a:off x="3161140" y="3282493"/>
            <a:ext cx="2696100" cy="2031325"/>
          </a:xfrm>
          <a:prstGeom prst="rect">
            <a:avLst/>
          </a:prstGeom>
          <a:solidFill>
            <a:schemeClr val="accent5">
              <a:lumMod val="50000"/>
            </a:schemeClr>
          </a:solidFill>
        </p:spPr>
        <p:txBody>
          <a:bodyPr wrap="square" rtlCol="0">
            <a:spAutoFit/>
          </a:bodyPr>
          <a:lstStyle/>
          <a:p>
            <a:pPr algn="ctr"/>
            <a:endParaRPr lang="en-IE" b="1" dirty="0">
              <a:solidFill>
                <a:schemeClr val="tx2">
                  <a:lumMod val="60000"/>
                  <a:lumOff val="40000"/>
                </a:schemeClr>
              </a:solidFill>
              <a:latin typeface="Arial" pitchFamily="34" charset="0"/>
              <a:cs typeface="Arial" pitchFamily="34" charset="0"/>
            </a:endParaRPr>
          </a:p>
          <a:p>
            <a:pPr algn="ctr"/>
            <a:r>
              <a:rPr lang="en-IE" b="1" dirty="0">
                <a:solidFill>
                  <a:schemeClr val="tx2">
                    <a:lumMod val="60000"/>
                    <a:lumOff val="40000"/>
                  </a:schemeClr>
                </a:solidFill>
                <a:latin typeface="Arial" pitchFamily="34" charset="0"/>
                <a:cs typeface="Arial" pitchFamily="34" charset="0"/>
              </a:rPr>
              <a:t>Monday 26</a:t>
            </a:r>
            <a:r>
              <a:rPr lang="en-IE" b="1" baseline="30000" dirty="0">
                <a:solidFill>
                  <a:schemeClr val="tx2">
                    <a:lumMod val="60000"/>
                    <a:lumOff val="40000"/>
                  </a:schemeClr>
                </a:solidFill>
                <a:latin typeface="Arial" pitchFamily="34" charset="0"/>
                <a:cs typeface="Arial" pitchFamily="34" charset="0"/>
              </a:rPr>
              <a:t>th</a:t>
            </a:r>
            <a:endParaRPr lang="en-IE" b="1" dirty="0">
              <a:solidFill>
                <a:schemeClr val="tx2">
                  <a:lumMod val="60000"/>
                  <a:lumOff val="40000"/>
                </a:schemeClr>
              </a:solidFill>
              <a:latin typeface="Arial" pitchFamily="34" charset="0"/>
              <a:cs typeface="Arial" pitchFamily="34" charset="0"/>
            </a:endParaRPr>
          </a:p>
          <a:p>
            <a:pPr algn="ctr"/>
            <a:r>
              <a:rPr lang="en-IE" b="1" dirty="0">
                <a:solidFill>
                  <a:schemeClr val="tx2">
                    <a:lumMod val="60000"/>
                    <a:lumOff val="40000"/>
                  </a:schemeClr>
                </a:solidFill>
                <a:latin typeface="Arial" pitchFamily="34" charset="0"/>
                <a:cs typeface="Arial" pitchFamily="34" charset="0"/>
              </a:rPr>
              <a:t> February</a:t>
            </a:r>
          </a:p>
          <a:p>
            <a:pPr algn="ctr"/>
            <a:endParaRPr lang="en-IE" b="1" dirty="0">
              <a:solidFill>
                <a:schemeClr val="tx2">
                  <a:lumMod val="60000"/>
                  <a:lumOff val="40000"/>
                </a:schemeClr>
              </a:solidFill>
              <a:latin typeface="Arial" pitchFamily="34" charset="0"/>
              <a:cs typeface="Arial" pitchFamily="34" charset="0"/>
            </a:endParaRPr>
          </a:p>
          <a:p>
            <a:pPr algn="ctr"/>
            <a:r>
              <a:rPr lang="en-IE" b="1" dirty="0">
                <a:solidFill>
                  <a:schemeClr val="tx2">
                    <a:lumMod val="60000"/>
                    <a:lumOff val="40000"/>
                  </a:schemeClr>
                </a:solidFill>
                <a:latin typeface="Arial" pitchFamily="34" charset="0"/>
                <a:cs typeface="Arial" pitchFamily="34" charset="0"/>
              </a:rPr>
              <a:t>Harbour Hotel</a:t>
            </a:r>
          </a:p>
          <a:p>
            <a:pPr algn="ctr"/>
            <a:r>
              <a:rPr lang="en-IE" b="1" dirty="0">
                <a:solidFill>
                  <a:schemeClr val="tx2">
                    <a:lumMod val="60000"/>
                    <a:lumOff val="40000"/>
                  </a:schemeClr>
                </a:solidFill>
                <a:latin typeface="Arial" pitchFamily="34" charset="0"/>
                <a:cs typeface="Arial" pitchFamily="34" charset="0"/>
              </a:rPr>
              <a:t>Galway</a:t>
            </a:r>
          </a:p>
          <a:p>
            <a:pPr algn="ctr"/>
            <a:endParaRPr lang="en-IE" b="1" dirty="0">
              <a:solidFill>
                <a:schemeClr val="tx2">
                  <a:lumMod val="60000"/>
                  <a:lumOff val="40000"/>
                </a:schemeClr>
              </a:solidFill>
              <a:latin typeface="Arial" pitchFamily="34" charset="0"/>
              <a:cs typeface="Arial"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Funding Matrix</a:t>
            </a:r>
          </a:p>
        </p:txBody>
      </p:sp>
      <p:graphicFrame>
        <p:nvGraphicFramePr>
          <p:cNvPr id="4" name="Content Placeholder 3"/>
          <p:cNvGraphicFramePr>
            <a:graphicFrameLocks noGrp="1"/>
          </p:cNvGraphicFramePr>
          <p:nvPr>
            <p:ph idx="1"/>
            <p:extLst/>
          </p:nvPr>
        </p:nvGraphicFramePr>
        <p:xfrm>
          <a:off x="152402" y="1371600"/>
          <a:ext cx="8839197" cy="5029200"/>
        </p:xfrm>
        <a:graphic>
          <a:graphicData uri="http://schemas.openxmlformats.org/drawingml/2006/table">
            <a:tbl>
              <a:tblPr>
                <a:tableStyleId>{5C22544A-7EE6-4342-B048-85BDC9FD1C3A}</a:tableStyleId>
              </a:tblPr>
              <a:tblGrid>
                <a:gridCol w="1359877">
                  <a:extLst>
                    <a:ext uri="{9D8B030D-6E8A-4147-A177-3AD203B41FA5}">
                      <a16:colId xmlns:a16="http://schemas.microsoft.com/office/drawing/2014/main" val="20000"/>
                    </a:ext>
                  </a:extLst>
                </a:gridCol>
                <a:gridCol w="1869830">
                  <a:extLst>
                    <a:ext uri="{9D8B030D-6E8A-4147-A177-3AD203B41FA5}">
                      <a16:colId xmlns:a16="http://schemas.microsoft.com/office/drawing/2014/main" val="20001"/>
                    </a:ext>
                  </a:extLst>
                </a:gridCol>
                <a:gridCol w="1869830">
                  <a:extLst>
                    <a:ext uri="{9D8B030D-6E8A-4147-A177-3AD203B41FA5}">
                      <a16:colId xmlns:a16="http://schemas.microsoft.com/office/drawing/2014/main" val="20002"/>
                    </a:ext>
                  </a:extLst>
                </a:gridCol>
                <a:gridCol w="1869830">
                  <a:extLst>
                    <a:ext uri="{9D8B030D-6E8A-4147-A177-3AD203B41FA5}">
                      <a16:colId xmlns:a16="http://schemas.microsoft.com/office/drawing/2014/main" val="20003"/>
                    </a:ext>
                  </a:extLst>
                </a:gridCol>
                <a:gridCol w="1869830">
                  <a:extLst>
                    <a:ext uri="{9D8B030D-6E8A-4147-A177-3AD203B41FA5}">
                      <a16:colId xmlns:a16="http://schemas.microsoft.com/office/drawing/2014/main" val="20004"/>
                    </a:ext>
                  </a:extLst>
                </a:gridCol>
              </a:tblGrid>
              <a:tr h="349712">
                <a:tc>
                  <a:txBody>
                    <a:bodyPr/>
                    <a:lstStyle/>
                    <a:p>
                      <a:pPr algn="ctr" fontAlgn="b"/>
                      <a:r>
                        <a:rPr lang="en-IE" sz="1400" u="none" strike="noStrike" dirty="0">
                          <a:effectLst/>
                        </a:rPr>
                        <a:t> </a:t>
                      </a:r>
                      <a:endParaRPr lang="en-IE" sz="1400" b="1" i="0" u="none" strike="noStrike" dirty="0">
                        <a:solidFill>
                          <a:srgbClr val="000000"/>
                        </a:solidFill>
                        <a:effectLst/>
                        <a:latin typeface="Calibri"/>
                      </a:endParaRPr>
                    </a:p>
                  </a:txBody>
                  <a:tcPr marL="9525" marR="9525" marT="9525" marB="0" anchor="b"/>
                </a:tc>
                <a:tc>
                  <a:txBody>
                    <a:bodyPr/>
                    <a:lstStyle/>
                    <a:p>
                      <a:pPr algn="ctr" fontAlgn="b"/>
                      <a:r>
                        <a:rPr lang="en-IE" sz="1400" u="none" strike="noStrike" dirty="0">
                          <a:effectLst/>
                        </a:rPr>
                        <a:t>Owner Occupiers</a:t>
                      </a:r>
                      <a:endParaRPr lang="en-IE" sz="1400" b="1" i="0" u="none" strike="noStrike" dirty="0">
                        <a:solidFill>
                          <a:srgbClr val="000000"/>
                        </a:solidFill>
                        <a:effectLst/>
                        <a:latin typeface="Calibri"/>
                      </a:endParaRPr>
                    </a:p>
                  </a:txBody>
                  <a:tcPr marL="9525" marR="9525" marT="9525" marB="0" anchor="b"/>
                </a:tc>
                <a:tc>
                  <a:txBody>
                    <a:bodyPr/>
                    <a:lstStyle/>
                    <a:p>
                      <a:pPr algn="ctr" fontAlgn="b"/>
                      <a:r>
                        <a:rPr lang="en-IE" sz="1400" u="none" strike="noStrike" dirty="0">
                          <a:effectLst/>
                        </a:rPr>
                        <a:t>Private Rental</a:t>
                      </a:r>
                      <a:endParaRPr lang="en-IE" sz="1400" b="1" i="0" u="none" strike="noStrike" dirty="0">
                        <a:solidFill>
                          <a:srgbClr val="000000"/>
                        </a:solidFill>
                        <a:effectLst/>
                        <a:latin typeface="Calibri"/>
                      </a:endParaRPr>
                    </a:p>
                  </a:txBody>
                  <a:tcPr marL="9525" marR="9525" marT="9525" marB="0" anchor="b"/>
                </a:tc>
                <a:tc>
                  <a:txBody>
                    <a:bodyPr/>
                    <a:lstStyle/>
                    <a:p>
                      <a:pPr algn="ctr" fontAlgn="b"/>
                      <a:r>
                        <a:rPr lang="en-IE" sz="1400" u="none" strike="noStrike" dirty="0">
                          <a:effectLst/>
                        </a:rPr>
                        <a:t>Social Rental </a:t>
                      </a:r>
                      <a:endParaRPr lang="en-IE" sz="1400" b="1" i="0" u="none" strike="noStrike" dirty="0">
                        <a:solidFill>
                          <a:srgbClr val="000000"/>
                        </a:solidFill>
                        <a:effectLst/>
                        <a:latin typeface="Calibri"/>
                      </a:endParaRPr>
                    </a:p>
                  </a:txBody>
                  <a:tcPr marL="9525" marR="9525" marT="9525" marB="0" anchor="b"/>
                </a:tc>
                <a:tc>
                  <a:txBody>
                    <a:bodyPr/>
                    <a:lstStyle/>
                    <a:p>
                      <a:pPr algn="ctr" fontAlgn="b"/>
                      <a:r>
                        <a:rPr lang="en-IE" sz="1400" u="none" strike="noStrike" dirty="0">
                          <a:effectLst/>
                        </a:rPr>
                        <a:t>Rent to Own</a:t>
                      </a:r>
                      <a:endParaRPr lang="en-IE" sz="1400" b="1"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2331418">
                <a:tc>
                  <a:txBody>
                    <a:bodyPr/>
                    <a:lstStyle/>
                    <a:p>
                      <a:pPr algn="l" fontAlgn="ctr"/>
                      <a:r>
                        <a:rPr lang="en-IE" sz="1400" u="none" strike="noStrike" dirty="0">
                          <a:effectLst/>
                        </a:rPr>
                        <a:t>Short term Construction finance</a:t>
                      </a:r>
                      <a:endParaRPr lang="en-IE" sz="1400" b="1" i="0" u="none" strike="noStrike" dirty="0">
                        <a:solidFill>
                          <a:srgbClr val="000000"/>
                        </a:solidFill>
                        <a:effectLst/>
                        <a:latin typeface="Calibri"/>
                      </a:endParaRPr>
                    </a:p>
                  </a:txBody>
                  <a:tcPr marL="9525" marR="9525" marT="9525" marB="0" anchor="ctr"/>
                </a:tc>
                <a:tc>
                  <a:txBody>
                    <a:bodyPr/>
                    <a:lstStyle/>
                    <a:p>
                      <a:pPr algn="l" fontAlgn="b"/>
                      <a:r>
                        <a:rPr lang="en-IE" sz="1400" u="none" strike="noStrike" dirty="0">
                          <a:effectLst/>
                        </a:rPr>
                        <a:t>Private funding through Banks arranged by O Cualann; or via  the O Cualann Loan Notes or both.</a:t>
                      </a:r>
                      <a:endParaRPr lang="en-IE" sz="1400" b="0" i="0" u="none" strike="noStrike" dirty="0">
                        <a:solidFill>
                          <a:srgbClr val="000000"/>
                        </a:solidFill>
                        <a:effectLst/>
                        <a:latin typeface="Calibri"/>
                      </a:endParaRPr>
                    </a:p>
                  </a:txBody>
                  <a:tcPr marL="9525" marR="9525" marT="9525" marB="0" anchor="b"/>
                </a:tc>
                <a:tc>
                  <a:txBody>
                    <a:bodyPr/>
                    <a:lstStyle/>
                    <a:p>
                      <a:pPr algn="l" fontAlgn="b"/>
                      <a:r>
                        <a:rPr lang="en-IE" sz="1400" u="none" strike="noStrike" dirty="0">
                          <a:effectLst/>
                        </a:rPr>
                        <a:t>Private funding through Banks or via the O </a:t>
                      </a:r>
                      <a:r>
                        <a:rPr lang="en-IE" sz="1400" u="none" strike="noStrike">
                          <a:effectLst/>
                        </a:rPr>
                        <a:t>Cualann Loan Notes or </a:t>
                      </a:r>
                      <a:r>
                        <a:rPr lang="en-IE" sz="1400" u="none" strike="noStrike" dirty="0">
                          <a:effectLst/>
                        </a:rPr>
                        <a:t>through partnerships with AHB's or a mix.</a:t>
                      </a:r>
                      <a:endParaRPr lang="en-IE" sz="1400" b="0" i="0" u="none" strike="noStrike" dirty="0">
                        <a:solidFill>
                          <a:srgbClr val="000000"/>
                        </a:solidFill>
                        <a:effectLst/>
                        <a:latin typeface="Calibri"/>
                      </a:endParaRPr>
                    </a:p>
                  </a:txBody>
                  <a:tcPr marL="9525" marR="9525" marT="9525" marB="0" anchor="b"/>
                </a:tc>
                <a:tc>
                  <a:txBody>
                    <a:bodyPr/>
                    <a:lstStyle/>
                    <a:p>
                      <a:pPr algn="l" fontAlgn="b"/>
                      <a:r>
                        <a:rPr lang="en-IE" sz="1400" u="none" strike="noStrike" dirty="0">
                          <a:effectLst/>
                        </a:rPr>
                        <a:t>Various Government Financing arrangements: CAS/CALF perhaps in partnership with other AHB.</a:t>
                      </a:r>
                      <a:endParaRPr lang="en-IE" sz="1400" b="0" i="0" u="none" strike="noStrike" dirty="0">
                        <a:solidFill>
                          <a:srgbClr val="000000"/>
                        </a:solidFill>
                        <a:effectLst/>
                        <a:latin typeface="Calibri"/>
                      </a:endParaRPr>
                    </a:p>
                  </a:txBody>
                  <a:tcPr marL="9525" marR="9525" marT="9525" marB="0" anchor="b"/>
                </a:tc>
                <a:tc>
                  <a:txBody>
                    <a:bodyPr/>
                    <a:lstStyle/>
                    <a:p>
                      <a:pPr algn="l" fontAlgn="b"/>
                      <a:r>
                        <a:rPr lang="en-IE" sz="1400" u="none" strike="noStrike" dirty="0">
                          <a:effectLst/>
                        </a:rPr>
                        <a:t>Extended 3 -5 yr. Private funding through Banks arranged by O Cualann; or via  the O Cualann  Loan Notes.</a:t>
                      </a:r>
                      <a:endParaRPr lang="en-IE" sz="14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2348070">
                <a:tc>
                  <a:txBody>
                    <a:bodyPr/>
                    <a:lstStyle/>
                    <a:p>
                      <a:pPr algn="l" fontAlgn="ctr"/>
                      <a:r>
                        <a:rPr lang="en-IE" sz="1400" u="none" strike="noStrike" dirty="0">
                          <a:effectLst/>
                        </a:rPr>
                        <a:t>Long term Purchase Funding</a:t>
                      </a:r>
                      <a:endParaRPr lang="en-IE" sz="1400" b="1" i="0" u="none" strike="noStrike" dirty="0">
                        <a:solidFill>
                          <a:srgbClr val="000000"/>
                        </a:solidFill>
                        <a:effectLst/>
                        <a:latin typeface="Calibri"/>
                      </a:endParaRPr>
                    </a:p>
                  </a:txBody>
                  <a:tcPr marL="9525" marR="9525" marT="9525" marB="0" anchor="ctr"/>
                </a:tc>
                <a:tc>
                  <a:txBody>
                    <a:bodyPr/>
                    <a:lstStyle/>
                    <a:p>
                      <a:pPr algn="l" fontAlgn="b"/>
                      <a:r>
                        <a:rPr lang="en-IE" sz="1400" u="none" strike="noStrike" dirty="0">
                          <a:effectLst/>
                        </a:rPr>
                        <a:t>Members' personal mortgages  arranged by members with assistance from O Cualann.</a:t>
                      </a:r>
                      <a:endParaRPr lang="en-IE" sz="1400" b="0" i="0" u="none" strike="noStrike" dirty="0">
                        <a:solidFill>
                          <a:srgbClr val="000000"/>
                        </a:solidFill>
                        <a:effectLst/>
                        <a:latin typeface="Calibri"/>
                      </a:endParaRPr>
                    </a:p>
                  </a:txBody>
                  <a:tcPr marL="9525" marR="9525" marT="9525" marB="0" anchor="b"/>
                </a:tc>
                <a:tc>
                  <a:txBody>
                    <a:bodyPr/>
                    <a:lstStyle/>
                    <a:p>
                      <a:pPr algn="l" fontAlgn="b"/>
                      <a:r>
                        <a:rPr lang="en-IE" sz="1400" u="none" strike="noStrike" dirty="0">
                          <a:effectLst/>
                        </a:rPr>
                        <a:t>Partnerships with other AHB's or via O Cualann Reserves with additional 10/15 yr. private finance. </a:t>
                      </a:r>
                      <a:endParaRPr lang="en-IE" sz="1400" b="0" i="0" u="none" strike="noStrike" dirty="0">
                        <a:solidFill>
                          <a:srgbClr val="000000"/>
                        </a:solidFill>
                        <a:effectLst/>
                        <a:latin typeface="Calibri"/>
                      </a:endParaRPr>
                    </a:p>
                  </a:txBody>
                  <a:tcPr marL="9525" marR="9525" marT="9525" marB="0" anchor="b"/>
                </a:tc>
                <a:tc>
                  <a:txBody>
                    <a:bodyPr/>
                    <a:lstStyle/>
                    <a:p>
                      <a:pPr algn="l" fontAlgn="b"/>
                      <a:r>
                        <a:rPr lang="en-IE" sz="1400" u="none" strike="noStrike" dirty="0">
                          <a:effectLst/>
                        </a:rPr>
                        <a:t>Various Government Financing arrangements: CAS/CALF perhaps in partnership with other AHB.</a:t>
                      </a:r>
                      <a:endParaRPr lang="en-IE" sz="1400" b="0" i="0" u="none" strike="noStrike" dirty="0">
                        <a:solidFill>
                          <a:srgbClr val="000000"/>
                        </a:solidFill>
                        <a:effectLst/>
                        <a:latin typeface="Calibri"/>
                      </a:endParaRPr>
                    </a:p>
                  </a:txBody>
                  <a:tcPr marL="9525" marR="9525" marT="9525" marB="0" anchor="b"/>
                </a:tc>
                <a:tc>
                  <a:txBody>
                    <a:bodyPr/>
                    <a:lstStyle/>
                    <a:p>
                      <a:pPr algn="l" fontAlgn="b"/>
                      <a:r>
                        <a:rPr lang="en-IE" sz="1400" u="none" strike="noStrike" dirty="0">
                          <a:effectLst/>
                        </a:rPr>
                        <a:t>Members' personal mortgages, after 3 years, arranged by members with assistance from O Cualann.</a:t>
                      </a:r>
                      <a:endParaRPr lang="en-IE" sz="14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071276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914400"/>
            <a:ext cx="8153400" cy="400110"/>
          </a:xfrm>
          <a:prstGeom prst="rect">
            <a:avLst/>
          </a:prstGeom>
        </p:spPr>
        <p:txBody>
          <a:bodyPr wrap="square">
            <a:spAutoFit/>
          </a:bodyPr>
          <a:lstStyle/>
          <a:p>
            <a:endParaRPr lang="en-IE" sz="2000" dirty="0">
              <a:solidFill>
                <a:schemeClr val="accent1">
                  <a:lumMod val="75000"/>
                </a:schemeClr>
              </a:solidFill>
            </a:endParaRPr>
          </a:p>
        </p:txBody>
      </p:sp>
      <p:sp>
        <p:nvSpPr>
          <p:cNvPr id="3" name="TextBox 2"/>
          <p:cNvSpPr txBox="1"/>
          <p:nvPr/>
        </p:nvSpPr>
        <p:spPr>
          <a:xfrm>
            <a:off x="2971800" y="185024"/>
            <a:ext cx="6019800" cy="369332"/>
          </a:xfrm>
          <a:prstGeom prst="rect">
            <a:avLst/>
          </a:prstGeom>
          <a:noFill/>
        </p:spPr>
        <p:txBody>
          <a:bodyPr wrap="square" rtlCol="0">
            <a:spAutoFit/>
          </a:bodyPr>
          <a:lstStyle/>
          <a:p>
            <a:pPr algn="r"/>
            <a:r>
              <a:rPr lang="en-IE" b="1" dirty="0">
                <a:solidFill>
                  <a:schemeClr val="tx2">
                    <a:lumMod val="60000"/>
                    <a:lumOff val="40000"/>
                  </a:schemeClr>
                </a:solidFill>
                <a:latin typeface="Arial" panose="020B0604020202020204" pitchFamily="34" charset="0"/>
                <a:cs typeface="Arial" panose="020B0604020202020204" pitchFamily="34" charset="0"/>
              </a:rPr>
              <a:t>Rent to Own Scheme…</a:t>
            </a:r>
          </a:p>
        </p:txBody>
      </p:sp>
      <p:pic>
        <p:nvPicPr>
          <p:cNvPr id="5" name="Picture 2"/>
          <p:cNvPicPr>
            <a:picLocks noChangeAspect="1" noChangeArrowheads="1"/>
          </p:cNvPicPr>
          <p:nvPr/>
        </p:nvPicPr>
        <p:blipFill>
          <a:blip r:embed="rId2" cstate="print"/>
          <a:srcRect/>
          <a:stretch>
            <a:fillRect/>
          </a:stretch>
        </p:blipFill>
        <p:spPr bwMode="auto">
          <a:xfrm>
            <a:off x="7848000" y="5562000"/>
            <a:ext cx="1296000" cy="1296000"/>
          </a:xfrm>
          <a:prstGeom prst="rect">
            <a:avLst/>
          </a:prstGeom>
          <a:noFill/>
          <a:ln w="9525">
            <a:noFill/>
            <a:miter lim="800000"/>
            <a:headEnd/>
            <a:tailEnd/>
          </a:ln>
          <a:effectLst>
            <a:softEdge rad="31750"/>
          </a:effectLst>
        </p:spPr>
      </p:pic>
      <p:pic>
        <p:nvPicPr>
          <p:cNvPr id="8" name="Picture 7">
            <a:extLst>
              <a:ext uri="{FF2B5EF4-FFF2-40B4-BE49-F238E27FC236}">
                <a16:creationId xmlns:a16="http://schemas.microsoft.com/office/drawing/2014/main" id="{0FC7F759-6251-4D68-9F7C-4D37472F007B}"/>
              </a:ext>
            </a:extLst>
          </p:cNvPr>
          <p:cNvPicPr>
            <a:picLocks noChangeAspect="1"/>
          </p:cNvPicPr>
          <p:nvPr/>
        </p:nvPicPr>
        <p:blipFill>
          <a:blip r:embed="rId3"/>
          <a:stretch>
            <a:fillRect/>
          </a:stretch>
        </p:blipFill>
        <p:spPr>
          <a:xfrm>
            <a:off x="457200" y="554356"/>
            <a:ext cx="8322430" cy="5007644"/>
          </a:xfrm>
          <a:prstGeom prst="rect">
            <a:avLst/>
          </a:prstGeom>
        </p:spPr>
      </p:pic>
    </p:spTree>
    <p:extLst>
      <p:ext uri="{BB962C8B-B14F-4D97-AF65-F5344CB8AC3E}">
        <p14:creationId xmlns:p14="http://schemas.microsoft.com/office/powerpoint/2010/main" val="706846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nodePh="1">
                                  <p:stCondLst>
                                    <p:cond delay="0"/>
                                  </p:stCondLst>
                                  <p:endCondLst>
                                    <p:cond evt="begin" delay="0">
                                      <p:tn val="5"/>
                                    </p:cond>
                                  </p:end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D49EF8F7-CF24-4F9C-8237-4A0F8B111DD2}"/>
              </a:ext>
            </a:extLst>
          </p:cNvPr>
          <p:cNvGraphicFramePr>
            <a:graphicFrameLocks noChangeAspect="1"/>
          </p:cNvGraphicFramePr>
          <p:nvPr>
            <p:extLst>
              <p:ext uri="{D42A27DB-BD31-4B8C-83A1-F6EECF244321}">
                <p14:modId xmlns:p14="http://schemas.microsoft.com/office/powerpoint/2010/main" val="2698806869"/>
              </p:ext>
            </p:extLst>
          </p:nvPr>
        </p:nvGraphicFramePr>
        <p:xfrm>
          <a:off x="9939" y="159026"/>
          <a:ext cx="8915400" cy="6705600"/>
        </p:xfrm>
        <a:graphic>
          <a:graphicData uri="http://schemas.openxmlformats.org/presentationml/2006/ole">
            <mc:AlternateContent xmlns:mc="http://schemas.openxmlformats.org/markup-compatibility/2006">
              <mc:Choice xmlns:v="urn:schemas-microsoft-com:vml" Requires="v">
                <p:oleObj spid="_x0000_s1026" name="Worksheet" r:id="rId3" imgW="7330351" imgH="6088477" progId="Excel.Sheet.12">
                  <p:embed/>
                </p:oleObj>
              </mc:Choice>
              <mc:Fallback>
                <p:oleObj name="Worksheet" r:id="rId3" imgW="7330351" imgH="6088477" progId="Excel.Sheet.12">
                  <p:embed/>
                  <p:pic>
                    <p:nvPicPr>
                      <p:cNvPr id="2" name="Object 1">
                        <a:extLst>
                          <a:ext uri="{FF2B5EF4-FFF2-40B4-BE49-F238E27FC236}">
                            <a16:creationId xmlns:a16="http://schemas.microsoft.com/office/drawing/2014/main" id="{D49EF8F7-CF24-4F9C-8237-4A0F8B111DD2}"/>
                          </a:ext>
                        </a:extLst>
                      </p:cNvPr>
                      <p:cNvPicPr/>
                      <p:nvPr/>
                    </p:nvPicPr>
                    <p:blipFill>
                      <a:blip r:embed="rId4"/>
                      <a:stretch>
                        <a:fillRect/>
                      </a:stretch>
                    </p:blipFill>
                    <p:spPr>
                      <a:xfrm>
                        <a:off x="9939" y="159026"/>
                        <a:ext cx="8915400" cy="6705600"/>
                      </a:xfrm>
                      <a:prstGeom prst="rect">
                        <a:avLst/>
                      </a:prstGeom>
                    </p:spPr>
                  </p:pic>
                </p:oleObj>
              </mc:Fallback>
            </mc:AlternateContent>
          </a:graphicData>
        </a:graphic>
      </p:graphicFrame>
    </p:spTree>
    <p:extLst>
      <p:ext uri="{BB962C8B-B14F-4D97-AF65-F5344CB8AC3E}">
        <p14:creationId xmlns:p14="http://schemas.microsoft.com/office/powerpoint/2010/main" val="485474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4" name="AutoShape 6" descr="Image result for commercial office interiors"/>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E" dirty="0"/>
          </a:p>
        </p:txBody>
      </p:sp>
      <p:cxnSp>
        <p:nvCxnSpPr>
          <p:cNvPr id="15" name="Straight Connector 14"/>
          <p:cNvCxnSpPr/>
          <p:nvPr/>
        </p:nvCxnSpPr>
        <p:spPr>
          <a:xfrm>
            <a:off x="152400" y="6248400"/>
            <a:ext cx="88392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4" name="Content Placeholder 2"/>
          <p:cNvSpPr txBox="1">
            <a:spLocks/>
          </p:cNvSpPr>
          <p:nvPr/>
        </p:nvSpPr>
        <p:spPr>
          <a:xfrm>
            <a:off x="457200" y="533400"/>
            <a:ext cx="8229600" cy="4960715"/>
          </a:xfrm>
          <a:prstGeom prst="rect">
            <a:avLst/>
          </a:prstGeom>
        </p:spPr>
        <p:txBody>
          <a:bodyPr vert="horz" lIns="91440" tIns="45720" rIns="91440" bIns="45720" rtlCol="0">
            <a:normAutofit fontScale="92500" lnSpcReduction="20000"/>
          </a:bodyPr>
          <a:lstStyle/>
          <a:p>
            <a:r>
              <a:rPr lang="en-IE" sz="1600" b="1" dirty="0">
                <a:solidFill>
                  <a:schemeClr val="tx2">
                    <a:lumMod val="60000"/>
                    <a:lumOff val="40000"/>
                  </a:schemeClr>
                </a:solidFill>
                <a:latin typeface="Arial" panose="020B0604020202020204" pitchFamily="34" charset="0"/>
                <a:cs typeface="Arial" panose="020B0604020202020204" pitchFamily="34" charset="0"/>
              </a:rPr>
              <a:t>Affordability feed into many areas of our lives</a:t>
            </a:r>
          </a:p>
          <a:p>
            <a:r>
              <a:rPr lang="en-IE" sz="1600" b="1" dirty="0">
                <a:solidFill>
                  <a:schemeClr val="tx2">
                    <a:lumMod val="60000"/>
                    <a:lumOff val="40000"/>
                  </a:schemeClr>
                </a:solidFill>
                <a:latin typeface="Arial" panose="020B0604020202020204" pitchFamily="34" charset="0"/>
                <a:cs typeface="Arial" panose="020B0604020202020204" pitchFamily="34" charset="0"/>
              </a:rPr>
              <a:t>Earnings &amp; Competitiveness</a:t>
            </a:r>
          </a:p>
          <a:p>
            <a:r>
              <a:rPr lang="en-IE" sz="1600" b="1" dirty="0">
                <a:solidFill>
                  <a:schemeClr val="tx2">
                    <a:lumMod val="60000"/>
                    <a:lumOff val="40000"/>
                  </a:schemeClr>
                </a:solidFill>
                <a:latin typeface="Arial" panose="020B0604020202020204" pitchFamily="34" charset="0"/>
                <a:cs typeface="Arial" panose="020B0604020202020204" pitchFamily="34" charset="0"/>
              </a:rPr>
              <a:t>Local Economy:</a:t>
            </a:r>
          </a:p>
          <a:p>
            <a:r>
              <a:rPr lang="en-IE" sz="1600" b="1" dirty="0">
                <a:solidFill>
                  <a:schemeClr val="tx2">
                    <a:lumMod val="60000"/>
                    <a:lumOff val="40000"/>
                  </a:schemeClr>
                </a:solidFill>
                <a:latin typeface="Arial" panose="020B0604020202020204" pitchFamily="34" charset="0"/>
                <a:cs typeface="Arial" panose="020B0604020202020204" pitchFamily="34" charset="0"/>
              </a:rPr>
              <a:t>Ó Cualann Members:</a:t>
            </a:r>
            <a:br>
              <a:rPr lang="en-IE" sz="1600" b="1" dirty="0">
                <a:solidFill>
                  <a:schemeClr val="tx2">
                    <a:lumMod val="60000"/>
                    <a:lumOff val="40000"/>
                  </a:schemeClr>
                </a:solidFill>
                <a:latin typeface="Arial" panose="020B0604020202020204" pitchFamily="34" charset="0"/>
                <a:cs typeface="Arial" panose="020B0604020202020204" pitchFamily="34" charset="0"/>
              </a:rPr>
            </a:br>
            <a:r>
              <a:rPr lang="en-IE" sz="1600" dirty="0">
                <a:solidFill>
                  <a:schemeClr val="tx2">
                    <a:lumMod val="60000"/>
                    <a:lumOff val="40000"/>
                  </a:schemeClr>
                </a:solidFill>
                <a:latin typeface="Arial" pitchFamily="34" charset="0"/>
                <a:cs typeface="Arial" pitchFamily="34" charset="0"/>
              </a:rPr>
              <a:t>12% Ex Council tenants			</a:t>
            </a:r>
            <a:br>
              <a:rPr lang="en-IE" sz="1600" dirty="0">
                <a:solidFill>
                  <a:schemeClr val="tx2">
                    <a:lumMod val="60000"/>
                    <a:lumOff val="40000"/>
                  </a:schemeClr>
                </a:solidFill>
                <a:latin typeface="Arial" pitchFamily="34" charset="0"/>
                <a:cs typeface="Arial" pitchFamily="34" charset="0"/>
              </a:rPr>
            </a:br>
            <a:r>
              <a:rPr lang="en-IE" sz="1600" dirty="0">
                <a:solidFill>
                  <a:schemeClr val="tx2">
                    <a:lumMod val="60000"/>
                    <a:lumOff val="40000"/>
                  </a:schemeClr>
                </a:solidFill>
                <a:latin typeface="Arial" pitchFamily="34" charset="0"/>
                <a:cs typeface="Arial" pitchFamily="34" charset="0"/>
              </a:rPr>
              <a:t>28% Living with family/friends</a:t>
            </a:r>
          </a:p>
          <a:p>
            <a:endParaRPr lang="en-IE" sz="1600" dirty="0">
              <a:solidFill>
                <a:schemeClr val="tx2">
                  <a:lumMod val="60000"/>
                  <a:lumOff val="40000"/>
                </a:schemeClr>
              </a:solidFill>
              <a:latin typeface="Arial" pitchFamily="34" charset="0"/>
              <a:cs typeface="Arial" pitchFamily="34" charset="0"/>
            </a:endParaRPr>
          </a:p>
          <a:p>
            <a:r>
              <a:rPr lang="en-IE" sz="1600" dirty="0">
                <a:solidFill>
                  <a:schemeClr val="tx2">
                    <a:lumMod val="60000"/>
                    <a:lumOff val="40000"/>
                  </a:schemeClr>
                </a:solidFill>
                <a:latin typeface="Arial" pitchFamily="34" charset="0"/>
                <a:cs typeface="Arial" pitchFamily="34" charset="0"/>
              </a:rPr>
              <a:t>60% renting @ average rent of       	€1,400 per month </a:t>
            </a:r>
            <a:r>
              <a:rPr lang="en-IE" sz="1100" dirty="0">
                <a:solidFill>
                  <a:schemeClr val="tx2">
                    <a:lumMod val="60000"/>
                    <a:lumOff val="40000"/>
                  </a:schemeClr>
                </a:solidFill>
                <a:latin typeface="Arial" pitchFamily="34" charset="0"/>
                <a:cs typeface="Arial" pitchFamily="34" charset="0"/>
              </a:rPr>
              <a:t>(</a:t>
            </a:r>
            <a:r>
              <a:rPr lang="en-IE" sz="1100" i="1" dirty="0">
                <a:solidFill>
                  <a:schemeClr val="tx2">
                    <a:lumMod val="60000"/>
                    <a:lumOff val="40000"/>
                  </a:schemeClr>
                </a:solidFill>
                <a:latin typeface="Arial" pitchFamily="34" charset="0"/>
                <a:cs typeface="Arial" pitchFamily="34" charset="0"/>
              </a:rPr>
              <a:t>Available for new private Tenants</a:t>
            </a:r>
            <a:r>
              <a:rPr lang="en-IE" sz="1100" dirty="0">
                <a:solidFill>
                  <a:schemeClr val="tx2">
                    <a:lumMod val="60000"/>
                    <a:lumOff val="40000"/>
                  </a:schemeClr>
                </a:solidFill>
                <a:latin typeface="Arial" pitchFamily="34" charset="0"/>
                <a:cs typeface="Arial" pitchFamily="34" charset="0"/>
              </a:rPr>
              <a:t>)</a:t>
            </a:r>
          </a:p>
          <a:p>
            <a:r>
              <a:rPr lang="en-IE" sz="1600" dirty="0">
                <a:solidFill>
                  <a:schemeClr val="tx2">
                    <a:lumMod val="60000"/>
                    <a:lumOff val="40000"/>
                  </a:schemeClr>
                </a:solidFill>
                <a:latin typeface="Arial" pitchFamily="34" charset="0"/>
                <a:cs typeface="Arial" pitchFamily="34" charset="0"/>
              </a:rPr>
              <a:t>Average Mortgage payment will be 	€   880 per month</a:t>
            </a:r>
          </a:p>
          <a:p>
            <a:endParaRPr lang="en-IE" sz="1600" dirty="0">
              <a:solidFill>
                <a:schemeClr val="tx2">
                  <a:lumMod val="60000"/>
                  <a:lumOff val="40000"/>
                </a:schemeClr>
              </a:solidFill>
              <a:latin typeface="Arial" pitchFamily="34" charset="0"/>
              <a:cs typeface="Arial" pitchFamily="34" charset="0"/>
            </a:endParaRPr>
          </a:p>
          <a:p>
            <a:r>
              <a:rPr lang="en-IE" sz="1600" dirty="0">
                <a:solidFill>
                  <a:schemeClr val="tx2">
                    <a:lumMod val="60000"/>
                    <a:lumOff val="40000"/>
                  </a:schemeClr>
                </a:solidFill>
                <a:latin typeface="Arial" pitchFamily="34" charset="0"/>
                <a:cs typeface="Arial" pitchFamily="34" charset="0"/>
              </a:rPr>
              <a:t>€520 per household per month available to member for spending/saving.</a:t>
            </a:r>
            <a:br>
              <a:rPr lang="en-IE" sz="1600" dirty="0">
                <a:solidFill>
                  <a:schemeClr val="tx2">
                    <a:lumMod val="60000"/>
                    <a:lumOff val="40000"/>
                  </a:schemeClr>
                </a:solidFill>
                <a:latin typeface="Arial" pitchFamily="34" charset="0"/>
                <a:cs typeface="Arial" pitchFamily="34" charset="0"/>
              </a:rPr>
            </a:br>
            <a:r>
              <a:rPr lang="en-IE" sz="1600" dirty="0">
                <a:solidFill>
                  <a:schemeClr val="tx2">
                    <a:lumMod val="60000"/>
                    <a:lumOff val="40000"/>
                  </a:schemeClr>
                </a:solidFill>
                <a:latin typeface="Arial" pitchFamily="34" charset="0"/>
                <a:cs typeface="Arial" pitchFamily="34" charset="0"/>
              </a:rPr>
              <a:t>Assume 40% of this is either saved or spent on imports or holidays etc.</a:t>
            </a:r>
            <a:br>
              <a:rPr lang="en-IE" sz="1600" dirty="0">
                <a:solidFill>
                  <a:schemeClr val="tx2">
                    <a:lumMod val="60000"/>
                    <a:lumOff val="40000"/>
                  </a:schemeClr>
                </a:solidFill>
                <a:latin typeface="Arial" pitchFamily="34" charset="0"/>
                <a:cs typeface="Arial" pitchFamily="34" charset="0"/>
              </a:rPr>
            </a:br>
            <a:r>
              <a:rPr lang="en-IE" sz="1600" b="1" dirty="0">
                <a:solidFill>
                  <a:schemeClr val="tx2">
                    <a:lumMod val="60000"/>
                    <a:lumOff val="40000"/>
                  </a:schemeClr>
                </a:solidFill>
                <a:latin typeface="Arial" pitchFamily="34" charset="0"/>
                <a:cs typeface="Arial" pitchFamily="34" charset="0"/>
              </a:rPr>
              <a:t>Assume 60% is available for local spending - €312</a:t>
            </a:r>
          </a:p>
          <a:p>
            <a:endParaRPr lang="en-IE" sz="1600" dirty="0">
              <a:solidFill>
                <a:schemeClr val="tx2">
                  <a:lumMod val="60000"/>
                  <a:lumOff val="40000"/>
                </a:schemeClr>
              </a:solidFill>
              <a:latin typeface="Arial" pitchFamily="34" charset="0"/>
              <a:cs typeface="Arial" pitchFamily="34" charset="0"/>
            </a:endParaRPr>
          </a:p>
          <a:p>
            <a:r>
              <a:rPr lang="en-IE" sz="1600" dirty="0">
                <a:solidFill>
                  <a:schemeClr val="tx2">
                    <a:lumMod val="60000"/>
                    <a:lumOff val="40000"/>
                  </a:schemeClr>
                </a:solidFill>
                <a:latin typeface="Arial" pitchFamily="34" charset="0"/>
                <a:cs typeface="Arial" pitchFamily="34" charset="0"/>
              </a:rPr>
              <a:t>There is capacity on existing sites in Ballymun for 2,000 Affordable Type Co-op homes</a:t>
            </a:r>
          </a:p>
          <a:p>
            <a:endParaRPr lang="en-IE" sz="1600" dirty="0">
              <a:solidFill>
                <a:schemeClr val="tx2">
                  <a:lumMod val="60000"/>
                  <a:lumOff val="40000"/>
                </a:schemeClr>
              </a:solidFill>
              <a:latin typeface="Arial" pitchFamily="34" charset="0"/>
              <a:cs typeface="Arial" pitchFamily="34" charset="0"/>
            </a:endParaRPr>
          </a:p>
          <a:p>
            <a:r>
              <a:rPr lang="en-IE" sz="1600" dirty="0">
                <a:solidFill>
                  <a:schemeClr val="tx2">
                    <a:lumMod val="60000"/>
                    <a:lumOff val="40000"/>
                  </a:schemeClr>
                </a:solidFill>
                <a:latin typeface="Arial" pitchFamily="34" charset="0"/>
                <a:cs typeface="Arial" pitchFamily="34" charset="0"/>
              </a:rPr>
              <a:t>Assume 60% of new members are also renting</a:t>
            </a:r>
          </a:p>
          <a:p>
            <a:endParaRPr lang="en-IE" sz="1600" dirty="0">
              <a:solidFill>
                <a:schemeClr val="tx2">
                  <a:lumMod val="60000"/>
                  <a:lumOff val="40000"/>
                </a:schemeClr>
              </a:solidFill>
              <a:latin typeface="Arial" pitchFamily="34" charset="0"/>
              <a:cs typeface="Arial" pitchFamily="34" charset="0"/>
            </a:endParaRPr>
          </a:p>
          <a:p>
            <a:r>
              <a:rPr lang="en-IE" sz="1600" dirty="0">
                <a:solidFill>
                  <a:schemeClr val="tx2">
                    <a:lumMod val="60000"/>
                    <a:lumOff val="40000"/>
                  </a:schemeClr>
                </a:solidFill>
                <a:latin typeface="Arial" pitchFamily="34" charset="0"/>
                <a:cs typeface="Arial" pitchFamily="34" charset="0"/>
              </a:rPr>
              <a:t>   .6 x 2,000 x €312 </a:t>
            </a:r>
          </a:p>
          <a:p>
            <a:r>
              <a:rPr lang="en-IE" sz="1600" dirty="0">
                <a:solidFill>
                  <a:schemeClr val="tx2">
                    <a:lumMod val="60000"/>
                    <a:lumOff val="40000"/>
                  </a:schemeClr>
                </a:solidFill>
                <a:latin typeface="Arial" pitchFamily="34" charset="0"/>
                <a:cs typeface="Arial" pitchFamily="34" charset="0"/>
              </a:rPr>
              <a:t>= €374,400 per month </a:t>
            </a:r>
          </a:p>
          <a:p>
            <a:r>
              <a:rPr lang="en-IE" sz="1600" dirty="0">
                <a:solidFill>
                  <a:schemeClr val="tx2">
                    <a:lumMod val="60000"/>
                    <a:lumOff val="40000"/>
                  </a:schemeClr>
                </a:solidFill>
                <a:latin typeface="Arial" pitchFamily="34" charset="0"/>
                <a:cs typeface="Arial" pitchFamily="34" charset="0"/>
              </a:rPr>
              <a:t>= €4.5 million per year</a:t>
            </a:r>
            <a:br>
              <a:rPr lang="en-IE" sz="1600" dirty="0">
                <a:solidFill>
                  <a:schemeClr val="tx2">
                    <a:lumMod val="60000"/>
                    <a:lumOff val="40000"/>
                  </a:schemeClr>
                </a:solidFill>
                <a:latin typeface="Arial" pitchFamily="34" charset="0"/>
                <a:cs typeface="Arial" pitchFamily="34" charset="0"/>
              </a:rPr>
            </a:br>
            <a:r>
              <a:rPr lang="en-IE" sz="1600" dirty="0">
                <a:solidFill>
                  <a:schemeClr val="tx2">
                    <a:lumMod val="60000"/>
                    <a:lumOff val="40000"/>
                  </a:schemeClr>
                </a:solidFill>
                <a:latin typeface="Arial" pitchFamily="34" charset="0"/>
                <a:cs typeface="Arial" pitchFamily="34" charset="0"/>
              </a:rPr>
              <a:t>   Allow a multiplier* of 3.</a:t>
            </a:r>
          </a:p>
          <a:p>
            <a:endParaRPr lang="en-IE" sz="1600" dirty="0">
              <a:solidFill>
                <a:schemeClr val="tx2">
                  <a:lumMod val="60000"/>
                  <a:lumOff val="40000"/>
                </a:schemeClr>
              </a:solidFill>
              <a:latin typeface="Arial" pitchFamily="34" charset="0"/>
              <a:cs typeface="Arial" pitchFamily="34" charset="0"/>
            </a:endParaRPr>
          </a:p>
          <a:p>
            <a:pPr marL="285750" indent="-285750">
              <a:buFont typeface="Wingdings"/>
              <a:buChar char="Ø"/>
            </a:pPr>
            <a:r>
              <a:rPr lang="en-IE" sz="1600" b="1" dirty="0">
                <a:solidFill>
                  <a:schemeClr val="tx2">
                    <a:lumMod val="60000"/>
                    <a:lumOff val="40000"/>
                  </a:schemeClr>
                </a:solidFill>
                <a:latin typeface="Arial" pitchFamily="34" charset="0"/>
                <a:cs typeface="Arial" pitchFamily="34" charset="0"/>
              </a:rPr>
              <a:t>€13,000,000 available per year as additional income in local economy.</a:t>
            </a:r>
          </a:p>
          <a:p>
            <a:pPr marL="285750" indent="-285750">
              <a:buFont typeface="Wingdings"/>
              <a:buChar char="Ø"/>
            </a:pPr>
            <a:r>
              <a:rPr lang="en-IE" sz="1600" b="1" dirty="0">
                <a:solidFill>
                  <a:schemeClr val="tx2">
                    <a:lumMod val="60000"/>
                    <a:lumOff val="40000"/>
                  </a:schemeClr>
                </a:solidFill>
                <a:latin typeface="Arial" pitchFamily="34" charset="0"/>
                <a:cs typeface="Arial" pitchFamily="34" charset="0"/>
              </a:rPr>
              <a:t>With Affordable Cooperative housing – even Capitalism works!!</a:t>
            </a:r>
          </a:p>
          <a:p>
            <a:endParaRPr lang="en-IE" sz="1600" dirty="0">
              <a:solidFill>
                <a:schemeClr val="tx2">
                  <a:lumMod val="60000"/>
                  <a:lumOff val="40000"/>
                </a:schemeClr>
              </a:solidFill>
              <a:latin typeface="Arial" pitchFamily="34" charset="0"/>
              <a:cs typeface="Arial" pitchFamily="34" charset="0"/>
            </a:endParaRPr>
          </a:p>
          <a:p>
            <a:endParaRPr lang="en-IE" sz="1600" dirty="0">
              <a:solidFill>
                <a:schemeClr val="tx2">
                  <a:lumMod val="60000"/>
                  <a:lumOff val="40000"/>
                </a:schemeClr>
              </a:solidFill>
              <a:latin typeface="Arial" pitchFamily="34" charset="0"/>
              <a:cs typeface="Arial" pitchFamily="34" charset="0"/>
            </a:endParaRPr>
          </a:p>
          <a:p>
            <a:endParaRPr lang="en-IE" sz="1600" dirty="0">
              <a:solidFill>
                <a:schemeClr val="tx2">
                  <a:lumMod val="60000"/>
                  <a:lumOff val="40000"/>
                </a:schemeClr>
              </a:solidFill>
              <a:latin typeface="Arial" pitchFamily="34" charset="0"/>
              <a:cs typeface="Arial" pitchFamily="34" charset="0"/>
            </a:endParaRPr>
          </a:p>
          <a:p>
            <a:endParaRPr lang="en-IE" sz="2000" dirty="0">
              <a:solidFill>
                <a:schemeClr val="accent1">
                  <a:lumMod val="75000"/>
                </a:schemeClr>
              </a:solidFill>
            </a:endParaRPr>
          </a:p>
        </p:txBody>
      </p:sp>
      <p:pic>
        <p:nvPicPr>
          <p:cNvPr id="6" name="Picture 2"/>
          <p:cNvPicPr>
            <a:picLocks noChangeAspect="1" noChangeArrowheads="1"/>
          </p:cNvPicPr>
          <p:nvPr/>
        </p:nvPicPr>
        <p:blipFill>
          <a:blip r:embed="rId3" cstate="print"/>
          <a:srcRect/>
          <a:stretch>
            <a:fillRect/>
          </a:stretch>
        </p:blipFill>
        <p:spPr bwMode="auto">
          <a:xfrm>
            <a:off x="7848000" y="5562000"/>
            <a:ext cx="1296000" cy="1296000"/>
          </a:xfrm>
          <a:prstGeom prst="rect">
            <a:avLst/>
          </a:prstGeom>
          <a:noFill/>
          <a:ln w="9525">
            <a:noFill/>
            <a:miter lim="800000"/>
            <a:headEnd/>
            <a:tailEnd/>
          </a:ln>
          <a:effectLst>
            <a:softEdge rad="31750"/>
          </a:effectLst>
        </p:spPr>
      </p:pic>
      <p:pic>
        <p:nvPicPr>
          <p:cNvPr id="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2362" b="34701"/>
          <a:stretch/>
        </p:blipFill>
        <p:spPr bwMode="auto">
          <a:xfrm>
            <a:off x="0" y="5543690"/>
            <a:ext cx="4392000" cy="1333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667000" y="0"/>
            <a:ext cx="6467475" cy="369332"/>
          </a:xfrm>
          <a:prstGeom prst="rect">
            <a:avLst/>
          </a:prstGeom>
          <a:noFill/>
        </p:spPr>
        <p:txBody>
          <a:bodyPr wrap="square" rtlCol="0">
            <a:spAutoFit/>
          </a:bodyPr>
          <a:lstStyle/>
          <a:p>
            <a:pPr algn="r"/>
            <a:r>
              <a:rPr lang="en-IE" b="1" dirty="0">
                <a:solidFill>
                  <a:schemeClr val="accent1">
                    <a:lumMod val="75000"/>
                  </a:schemeClr>
                </a:solidFill>
                <a:latin typeface="Arial" pitchFamily="34" charset="0"/>
                <a:cs typeface="Arial" pitchFamily="34" charset="0"/>
              </a:rPr>
              <a:t>Unintended Positive Consequences of </a:t>
            </a:r>
            <a:r>
              <a:rPr lang="en-IE" b="1" dirty="0">
                <a:solidFill>
                  <a:schemeClr val="tx2">
                    <a:lumMod val="60000"/>
                    <a:lumOff val="40000"/>
                  </a:schemeClr>
                </a:solidFill>
                <a:latin typeface="Arial" panose="020B0604020202020204" pitchFamily="34" charset="0"/>
                <a:cs typeface="Arial" panose="020B0604020202020204" pitchFamily="34" charset="0"/>
              </a:rPr>
              <a:t>Ó Cualann model.</a:t>
            </a:r>
            <a:endParaRPr lang="en-IE" b="1" dirty="0">
              <a:solidFill>
                <a:schemeClr val="accent1">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374607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5EEE725-1461-45F9-B04D-4B159D9A6D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2694666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769475" cy="818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99596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B68D95-5282-45D5-A1DD-B3A74AFEE9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26481274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50" y="152400"/>
            <a:ext cx="9137650" cy="5233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99596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
          <p:cNvPicPr>
            <a:picLocks noChangeAspect="1" noChangeArrowheads="1"/>
          </p:cNvPicPr>
          <p:nvPr/>
        </p:nvPicPr>
        <p:blipFill>
          <a:blip r:embed="rId2" cstate="print"/>
          <a:srcRect l="7692" t="24213" r="5769" b="25262"/>
          <a:stretch>
            <a:fillRect/>
          </a:stretch>
        </p:blipFill>
        <p:spPr bwMode="auto">
          <a:xfrm>
            <a:off x="6248400" y="6471920"/>
            <a:ext cx="2895600" cy="386080"/>
          </a:xfrm>
          <a:prstGeom prst="rect">
            <a:avLst/>
          </a:prstGeom>
          <a:noFill/>
          <a:ln w="57150">
            <a:noFill/>
            <a:miter lim="800000"/>
            <a:headEnd/>
            <a:tailEnd/>
          </a:ln>
          <a:effectLst/>
        </p:spPr>
      </p:pic>
      <p:sp>
        <p:nvSpPr>
          <p:cNvPr id="17414" name="AutoShape 6" descr="Image result for commercial office interiors"/>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E" dirty="0"/>
          </a:p>
        </p:txBody>
      </p:sp>
      <p:cxnSp>
        <p:nvCxnSpPr>
          <p:cNvPr id="15" name="Straight Connector 14"/>
          <p:cNvCxnSpPr/>
          <p:nvPr/>
        </p:nvCxnSpPr>
        <p:spPr>
          <a:xfrm>
            <a:off x="152400" y="6248400"/>
            <a:ext cx="88392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t="3442" b="3542"/>
          <a:stretch/>
        </p:blipFill>
        <p:spPr>
          <a:xfrm>
            <a:off x="381000" y="128818"/>
            <a:ext cx="8426464" cy="5535384"/>
          </a:xfrm>
          <a:prstGeom prst="rect">
            <a:avLst/>
          </a:prstGeom>
        </p:spPr>
      </p:pic>
      <p:pic>
        <p:nvPicPr>
          <p:cNvPr id="8" name="Picture 2"/>
          <p:cNvPicPr>
            <a:picLocks noChangeAspect="1" noChangeArrowheads="1"/>
          </p:cNvPicPr>
          <p:nvPr/>
        </p:nvPicPr>
        <p:blipFill>
          <a:blip r:embed="rId4" cstate="print"/>
          <a:srcRect/>
          <a:stretch>
            <a:fillRect/>
          </a:stretch>
        </p:blipFill>
        <p:spPr bwMode="auto">
          <a:xfrm>
            <a:off x="17755" y="5562000"/>
            <a:ext cx="1296000" cy="1296000"/>
          </a:xfrm>
          <a:prstGeom prst="rect">
            <a:avLst/>
          </a:prstGeom>
          <a:noFill/>
          <a:ln w="9525">
            <a:noFill/>
            <a:miter lim="800000"/>
            <a:headEnd/>
            <a:tailEnd/>
          </a:ln>
          <a:effectLst>
            <a:softEdge rad="31750"/>
          </a:effectLst>
        </p:spPr>
      </p:pic>
    </p:spTree>
    <p:extLst>
      <p:ext uri="{BB962C8B-B14F-4D97-AF65-F5344CB8AC3E}">
        <p14:creationId xmlns:p14="http://schemas.microsoft.com/office/powerpoint/2010/main" val="12961734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4" name="AutoShape 6" descr="Image result for commercial office interiors"/>
          <p:cNvSpPr>
            <a:spLocks noChangeAspect="1" noChangeArrowheads="1"/>
          </p:cNvSpPr>
          <p:nvPr/>
        </p:nvSpPr>
        <p:spPr bwMode="auto">
          <a:xfrm>
            <a:off x="0" y="-76201"/>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E" dirty="0"/>
          </a:p>
        </p:txBody>
      </p:sp>
      <p:cxnSp>
        <p:nvCxnSpPr>
          <p:cNvPr id="15" name="Straight Connector 14"/>
          <p:cNvCxnSpPr/>
          <p:nvPr/>
        </p:nvCxnSpPr>
        <p:spPr>
          <a:xfrm>
            <a:off x="152400" y="6248400"/>
            <a:ext cx="88392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957848" y="160338"/>
            <a:ext cx="6019800" cy="646331"/>
          </a:xfrm>
          <a:prstGeom prst="rect">
            <a:avLst/>
          </a:prstGeom>
          <a:noFill/>
        </p:spPr>
        <p:txBody>
          <a:bodyPr wrap="square" rtlCol="0">
            <a:spAutoFit/>
          </a:bodyPr>
          <a:lstStyle/>
          <a:p>
            <a:pPr algn="r"/>
            <a:r>
              <a:rPr lang="en-IE" dirty="0">
                <a:solidFill>
                  <a:schemeClr val="tx2">
                    <a:lumMod val="60000"/>
                    <a:lumOff val="40000"/>
                  </a:schemeClr>
                </a:solidFill>
                <a:latin typeface="Arial Black" panose="020B0A04020102020204" pitchFamily="34" charset="0"/>
                <a:cs typeface="RomanD" panose="00000400000000000000" pitchFamily="2" charset="0"/>
              </a:rPr>
              <a:t>3 BED</a:t>
            </a:r>
          </a:p>
          <a:p>
            <a:pPr algn="r"/>
            <a:r>
              <a:rPr lang="en-IE" dirty="0">
                <a:solidFill>
                  <a:schemeClr val="tx2">
                    <a:lumMod val="60000"/>
                    <a:lumOff val="40000"/>
                  </a:schemeClr>
                </a:solidFill>
                <a:latin typeface="Arial Black" panose="020B0A04020102020204" pitchFamily="34" charset="0"/>
                <a:cs typeface="RomanD" panose="00000400000000000000" pitchFamily="2" charset="0"/>
              </a:rPr>
              <a:t>FLOOR PLANS</a:t>
            </a:r>
          </a:p>
        </p:txBody>
      </p:sp>
      <p:sp>
        <p:nvSpPr>
          <p:cNvPr id="13" name="TextBox 12"/>
          <p:cNvSpPr txBox="1"/>
          <p:nvPr/>
        </p:nvSpPr>
        <p:spPr>
          <a:xfrm>
            <a:off x="28575" y="4572000"/>
            <a:ext cx="2699778" cy="246221"/>
          </a:xfrm>
          <a:prstGeom prst="rect">
            <a:avLst/>
          </a:prstGeom>
          <a:noFill/>
        </p:spPr>
        <p:txBody>
          <a:bodyPr wrap="square" rtlCol="0">
            <a:spAutoFit/>
          </a:bodyPr>
          <a:lstStyle/>
          <a:p>
            <a:r>
              <a:rPr lang="en-IE" sz="1000" b="1" spc="300" dirty="0">
                <a:solidFill>
                  <a:schemeClr val="bg1">
                    <a:lumMod val="85000"/>
                  </a:schemeClr>
                </a:solidFill>
                <a:effectLst>
                  <a:outerShdw blurRad="38100" dist="38100" dir="2700000" algn="tl">
                    <a:srgbClr val="000000">
                      <a:alpha val="43137"/>
                    </a:srgbClr>
                  </a:outerShdw>
                </a:effectLst>
                <a:latin typeface="Arial Narrow" panose="020B0606020202030204" pitchFamily="34" charset="0"/>
                <a:cs typeface="RomanD" panose="00000400000000000000" pitchFamily="2" charset="0"/>
              </a:rPr>
              <a:t>GROUND FLOOR – 49.5SQM</a:t>
            </a:r>
          </a:p>
        </p:txBody>
      </p:sp>
      <p:sp>
        <p:nvSpPr>
          <p:cNvPr id="14" name="TextBox 13"/>
          <p:cNvSpPr txBox="1"/>
          <p:nvPr/>
        </p:nvSpPr>
        <p:spPr>
          <a:xfrm>
            <a:off x="5026651" y="5715000"/>
            <a:ext cx="2490452" cy="246221"/>
          </a:xfrm>
          <a:prstGeom prst="rect">
            <a:avLst/>
          </a:prstGeom>
          <a:noFill/>
        </p:spPr>
        <p:txBody>
          <a:bodyPr wrap="square" rtlCol="0">
            <a:spAutoFit/>
          </a:bodyPr>
          <a:lstStyle/>
          <a:p>
            <a:r>
              <a:rPr lang="en-IE" sz="1000" b="1" spc="300" dirty="0">
                <a:solidFill>
                  <a:schemeClr val="bg1">
                    <a:lumMod val="85000"/>
                  </a:schemeClr>
                </a:solidFill>
                <a:effectLst>
                  <a:outerShdw blurRad="38100" dist="38100" dir="2700000" algn="tl">
                    <a:srgbClr val="000000">
                      <a:alpha val="43137"/>
                    </a:srgbClr>
                  </a:outerShdw>
                </a:effectLst>
                <a:latin typeface="Arial Narrow" panose="020B0606020202030204" pitchFamily="34" charset="0"/>
                <a:cs typeface="RomanD" panose="00000400000000000000" pitchFamily="2" charset="0"/>
              </a:rPr>
              <a:t>FIRST FLOOR – 52.5SQM</a:t>
            </a:r>
          </a:p>
        </p:txBody>
      </p:sp>
      <p:pic>
        <p:nvPicPr>
          <p:cNvPr id="18" name="Picture 17"/>
          <p:cNvPicPr>
            <a:picLocks noChangeAspect="1"/>
          </p:cNvPicPr>
          <p:nvPr/>
        </p:nvPicPr>
        <p:blipFill rotWithShape="1">
          <a:blip r:embed="rId2" cstate="print">
            <a:extLst>
              <a:ext uri="{28A0092B-C50C-407E-A947-70E740481C1C}">
                <a14:useLocalDpi xmlns:a14="http://schemas.microsoft.com/office/drawing/2010/main" val="0"/>
              </a:ext>
            </a:extLst>
          </a:blip>
          <a:srcRect l="30833" t="18174" r="29167" b="16996"/>
          <a:stretch/>
        </p:blipFill>
        <p:spPr>
          <a:xfrm>
            <a:off x="2362200" y="160338"/>
            <a:ext cx="4757041" cy="5450578"/>
          </a:xfrm>
          <a:prstGeom prst="rect">
            <a:avLst/>
          </a:prstGeom>
        </p:spPr>
      </p:pic>
      <p:pic>
        <p:nvPicPr>
          <p:cNvPr id="20" name="Picture 2"/>
          <p:cNvPicPr>
            <a:picLocks noChangeAspect="1" noChangeArrowheads="1"/>
          </p:cNvPicPr>
          <p:nvPr/>
        </p:nvPicPr>
        <p:blipFill>
          <a:blip r:embed="rId3" cstate="print"/>
          <a:srcRect l="7692" t="24213" r="5769" b="25262"/>
          <a:stretch>
            <a:fillRect/>
          </a:stretch>
        </p:blipFill>
        <p:spPr bwMode="auto">
          <a:xfrm>
            <a:off x="6248400" y="6471920"/>
            <a:ext cx="2895600" cy="386080"/>
          </a:xfrm>
          <a:prstGeom prst="rect">
            <a:avLst/>
          </a:prstGeom>
          <a:noFill/>
          <a:ln w="57150">
            <a:noFill/>
            <a:miter lim="800000"/>
            <a:headEnd/>
            <a:tailEnd/>
          </a:ln>
          <a:effectLst/>
        </p:spPr>
      </p:pic>
      <p:pic>
        <p:nvPicPr>
          <p:cNvPr id="21" name="Picture 2"/>
          <p:cNvPicPr>
            <a:picLocks noChangeAspect="1" noChangeArrowheads="1"/>
          </p:cNvPicPr>
          <p:nvPr/>
        </p:nvPicPr>
        <p:blipFill>
          <a:blip r:embed="rId4" cstate="print"/>
          <a:srcRect/>
          <a:stretch>
            <a:fillRect/>
          </a:stretch>
        </p:blipFill>
        <p:spPr bwMode="auto">
          <a:xfrm>
            <a:off x="82464" y="5562000"/>
            <a:ext cx="1296000" cy="1296000"/>
          </a:xfrm>
          <a:prstGeom prst="rect">
            <a:avLst/>
          </a:prstGeom>
          <a:noFill/>
          <a:ln w="9525">
            <a:noFill/>
            <a:miter lim="800000"/>
            <a:headEnd/>
            <a:tailEnd/>
          </a:ln>
          <a:effectLst>
            <a:softEdge rad="31750"/>
          </a:effectLst>
        </p:spPr>
      </p:pic>
      <p:sp>
        <p:nvSpPr>
          <p:cNvPr id="5" name="TextBox 4"/>
          <p:cNvSpPr txBox="1"/>
          <p:nvPr/>
        </p:nvSpPr>
        <p:spPr>
          <a:xfrm>
            <a:off x="228600" y="1981200"/>
            <a:ext cx="2351541" cy="646331"/>
          </a:xfrm>
          <a:prstGeom prst="rect">
            <a:avLst/>
          </a:prstGeom>
          <a:noFill/>
        </p:spPr>
        <p:txBody>
          <a:bodyPr wrap="none" rtlCol="0">
            <a:spAutoFit/>
          </a:bodyPr>
          <a:lstStyle/>
          <a:p>
            <a:r>
              <a:rPr lang="en-IE" dirty="0"/>
              <a:t>Average Price Phase 2 :</a:t>
            </a:r>
          </a:p>
          <a:p>
            <a:r>
              <a:rPr lang="en-IE" dirty="0"/>
              <a:t>€177,700 incl VAT.</a:t>
            </a:r>
          </a:p>
        </p:txBody>
      </p:sp>
    </p:spTree>
    <p:extLst>
      <p:ext uri="{BB962C8B-B14F-4D97-AF65-F5344CB8AC3E}">
        <p14:creationId xmlns:p14="http://schemas.microsoft.com/office/powerpoint/2010/main" val="1296173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4" name="AutoShape 6" descr="Image result for commercial office interiors"/>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E" dirty="0"/>
          </a:p>
        </p:txBody>
      </p:sp>
      <p:sp>
        <p:nvSpPr>
          <p:cNvPr id="14" name="Content Placeholder 2"/>
          <p:cNvSpPr txBox="1">
            <a:spLocks/>
          </p:cNvSpPr>
          <p:nvPr/>
        </p:nvSpPr>
        <p:spPr>
          <a:xfrm>
            <a:off x="320040" y="457200"/>
            <a:ext cx="8519160" cy="4724400"/>
          </a:xfrm>
          <a:prstGeom prst="rect">
            <a:avLst/>
          </a:prstGeom>
        </p:spPr>
        <p:txBody>
          <a:bodyPr vert="horz" lIns="91440" tIns="45720" rIns="91440" bIns="45720" rtlCol="0">
            <a:normAutofit fontScale="70000" lnSpcReduction="20000"/>
          </a:bodyPr>
          <a:lstStyle/>
          <a:p>
            <a:pPr marL="355600" marR="0" lvl="0" indent="-355600" defTabSz="914400" rtl="0" eaLnBrk="1" fontAlgn="auto" latinLnBrk="0" hangingPunct="1">
              <a:lnSpc>
                <a:spcPct val="100000"/>
              </a:lnSpc>
              <a:spcBef>
                <a:spcPct val="20000"/>
              </a:spcBef>
              <a:spcAft>
                <a:spcPts val="600"/>
              </a:spcAft>
              <a:buClr>
                <a:schemeClr val="accent3"/>
              </a:buClr>
              <a:buSzTx/>
              <a:buFont typeface="Wingdings" pitchFamily="2" charset="2"/>
              <a:buChar char="§"/>
              <a:tabLst/>
              <a:defRPr/>
            </a:pPr>
            <a:r>
              <a:rPr kumimoji="0" lang="en-IE" sz="3200" b="0" i="0" u="none" strike="noStrike" kern="1200" cap="none" spc="0" normalizeH="0" baseline="0" noProof="0" dirty="0">
                <a:ln>
                  <a:noFill/>
                </a:ln>
                <a:solidFill>
                  <a:schemeClr val="accent1">
                    <a:lumMod val="75000"/>
                  </a:schemeClr>
                </a:solidFill>
                <a:effectLst/>
                <a:uLnTx/>
                <a:uFillTx/>
                <a:latin typeface="+mn-lt"/>
                <a:ea typeface="+mn-ea"/>
                <a:cs typeface="+mn-cs"/>
              </a:rPr>
              <a:t>(2014) </a:t>
            </a:r>
            <a:r>
              <a:rPr lang="en-IE" sz="3200" dirty="0">
                <a:solidFill>
                  <a:schemeClr val="accent1">
                    <a:lumMod val="75000"/>
                  </a:schemeClr>
                </a:solidFill>
              </a:rPr>
              <a:t>Co-op</a:t>
            </a:r>
            <a:r>
              <a:rPr kumimoji="0" lang="en-IE" sz="3200" b="0" i="0" u="none" strike="noStrike" kern="1200" cap="none" spc="0" normalizeH="0" baseline="0" noProof="0" dirty="0">
                <a:ln>
                  <a:noFill/>
                </a:ln>
                <a:solidFill>
                  <a:schemeClr val="accent1">
                    <a:lumMod val="75000"/>
                  </a:schemeClr>
                </a:solidFill>
                <a:effectLst/>
                <a:uLnTx/>
                <a:uFillTx/>
                <a:latin typeface="+mn-lt"/>
                <a:ea typeface="+mn-ea"/>
                <a:cs typeface="+mn-cs"/>
              </a:rPr>
              <a:t> housing </a:t>
            </a:r>
            <a:r>
              <a:rPr lang="en-IE" sz="3200" dirty="0">
                <a:solidFill>
                  <a:schemeClr val="accent1">
                    <a:lumMod val="75000"/>
                  </a:schemeClr>
                </a:solidFill>
              </a:rPr>
              <a:t>org.</a:t>
            </a:r>
            <a:r>
              <a:rPr kumimoji="0" lang="en-IE" sz="3200" b="0" i="0" u="none" strike="noStrike" kern="1200" cap="none" spc="0" normalizeH="0" baseline="0" noProof="0" dirty="0">
                <a:ln>
                  <a:noFill/>
                </a:ln>
                <a:solidFill>
                  <a:schemeClr val="accent1">
                    <a:lumMod val="75000"/>
                  </a:schemeClr>
                </a:solidFill>
                <a:effectLst/>
                <a:uLnTx/>
                <a:uFillTx/>
                <a:latin typeface="+mn-lt"/>
                <a:ea typeface="+mn-ea"/>
                <a:cs typeface="+mn-cs"/>
              </a:rPr>
              <a:t> - On the principles of </a:t>
            </a:r>
            <a:r>
              <a:rPr lang="en-IE" sz="3200" dirty="0">
                <a:solidFill>
                  <a:schemeClr val="accent1">
                    <a:lumMod val="75000"/>
                  </a:schemeClr>
                </a:solidFill>
              </a:rPr>
              <a:t>C</a:t>
            </a:r>
            <a:r>
              <a:rPr kumimoji="0" lang="en-IE" sz="3200" b="0" i="0" u="none" strike="noStrike" kern="1200" cap="none" spc="0" normalizeH="0" baseline="0" noProof="0" dirty="0" err="1">
                <a:ln>
                  <a:noFill/>
                </a:ln>
                <a:solidFill>
                  <a:schemeClr val="accent1">
                    <a:lumMod val="75000"/>
                  </a:schemeClr>
                </a:solidFill>
                <a:effectLst/>
                <a:uLnTx/>
                <a:uFillTx/>
                <a:latin typeface="+mn-lt"/>
                <a:ea typeface="+mn-ea"/>
                <a:cs typeface="+mn-cs"/>
              </a:rPr>
              <a:t>ohousing</a:t>
            </a:r>
            <a:endParaRPr kumimoji="0" lang="en-IE" sz="3200" b="0" i="0" u="none" strike="noStrike" kern="1200" cap="none" spc="0" normalizeH="0" baseline="0" noProof="0" dirty="0">
              <a:ln>
                <a:noFill/>
              </a:ln>
              <a:solidFill>
                <a:schemeClr val="accent1">
                  <a:lumMod val="75000"/>
                </a:schemeClr>
              </a:solidFill>
              <a:effectLst/>
              <a:uLnTx/>
              <a:uFillTx/>
              <a:latin typeface="+mn-lt"/>
              <a:ea typeface="+mn-ea"/>
              <a:cs typeface="+mn-cs"/>
            </a:endParaRPr>
          </a:p>
          <a:p>
            <a:pPr marL="355600" marR="0" lvl="0" indent="-355600" defTabSz="914400" rtl="0" eaLnBrk="1" fontAlgn="auto" latinLnBrk="0" hangingPunct="1">
              <a:lnSpc>
                <a:spcPct val="100000"/>
              </a:lnSpc>
              <a:spcBef>
                <a:spcPct val="20000"/>
              </a:spcBef>
              <a:spcAft>
                <a:spcPts val="600"/>
              </a:spcAft>
              <a:buClr>
                <a:schemeClr val="accent3"/>
              </a:buClr>
              <a:buSzTx/>
              <a:buFont typeface="Wingdings" pitchFamily="2" charset="2"/>
              <a:buChar char="§"/>
              <a:tabLst/>
              <a:defRPr/>
            </a:pPr>
            <a:r>
              <a:rPr kumimoji="0" lang="en-IE" sz="3200" b="1" i="0" u="none" strike="noStrike" kern="1200" cap="none" spc="0" normalizeH="0" baseline="0" noProof="0" dirty="0">
                <a:ln>
                  <a:noFill/>
                </a:ln>
                <a:solidFill>
                  <a:schemeClr val="accent1">
                    <a:lumMod val="75000"/>
                  </a:schemeClr>
                </a:solidFill>
                <a:effectLst/>
                <a:uLnTx/>
                <a:uFillTx/>
                <a:latin typeface="+mn-lt"/>
                <a:ea typeface="+mn-ea"/>
                <a:cs typeface="+mn-cs"/>
              </a:rPr>
              <a:t>'Building Communities - not just Houses’</a:t>
            </a:r>
            <a:endParaRPr kumimoji="0" lang="en-IE" sz="3200" b="0" i="0" u="none" strike="noStrike" kern="1200" cap="none" spc="0" normalizeH="0" baseline="0" noProof="0" dirty="0">
              <a:ln>
                <a:noFill/>
              </a:ln>
              <a:solidFill>
                <a:schemeClr val="accent1">
                  <a:lumMod val="75000"/>
                </a:schemeClr>
              </a:solidFill>
              <a:effectLst/>
              <a:uLnTx/>
              <a:uFillTx/>
              <a:latin typeface="+mn-lt"/>
              <a:ea typeface="+mn-ea"/>
              <a:cs typeface="+mn-cs"/>
            </a:endParaRPr>
          </a:p>
          <a:p>
            <a:pPr marL="355600" marR="0" lvl="0" indent="-355600" defTabSz="914400" rtl="0" eaLnBrk="1" fontAlgn="auto" latinLnBrk="0" hangingPunct="1">
              <a:lnSpc>
                <a:spcPct val="100000"/>
              </a:lnSpc>
              <a:spcBef>
                <a:spcPct val="20000"/>
              </a:spcBef>
              <a:spcAft>
                <a:spcPts val="600"/>
              </a:spcAft>
              <a:buClr>
                <a:schemeClr val="accent3"/>
              </a:buClr>
              <a:buSzTx/>
              <a:buFont typeface="Wingdings" pitchFamily="2" charset="2"/>
              <a:buChar char="§"/>
              <a:tabLst/>
              <a:defRPr/>
            </a:pPr>
            <a:r>
              <a:rPr kumimoji="0" lang="en-IE" sz="3200" b="0" i="0" u="none" strike="noStrike" kern="1200" cap="none" spc="0" normalizeH="0" baseline="0" noProof="0" dirty="0">
                <a:ln>
                  <a:noFill/>
                </a:ln>
                <a:solidFill>
                  <a:schemeClr val="accent1">
                    <a:lumMod val="75000"/>
                  </a:schemeClr>
                </a:solidFill>
                <a:effectLst/>
                <a:uLnTx/>
                <a:uFillTx/>
                <a:latin typeface="+mn-lt"/>
                <a:ea typeface="+mn-ea"/>
                <a:cs typeface="+mn-cs"/>
              </a:rPr>
              <a:t>Our Vision - fully integrated, </a:t>
            </a:r>
            <a:r>
              <a:rPr kumimoji="0" lang="en-IE" sz="2900" b="0" i="1" u="none" strike="noStrike" kern="1200" cap="none" spc="0" normalizeH="0" baseline="0" noProof="0" dirty="0">
                <a:ln>
                  <a:noFill/>
                </a:ln>
                <a:solidFill>
                  <a:schemeClr val="accent1">
                    <a:lumMod val="75000"/>
                  </a:schemeClr>
                </a:solidFill>
                <a:effectLst/>
                <a:uLnTx/>
                <a:uFillTx/>
                <a:latin typeface="+mn-lt"/>
                <a:ea typeface="+mn-ea"/>
                <a:cs typeface="+mn-cs"/>
              </a:rPr>
              <a:t>(mixed income, mixed age, mixed ethnicity, mixed </a:t>
            </a:r>
            <a:r>
              <a:rPr lang="en-IE" sz="2900" i="1" dirty="0">
                <a:solidFill>
                  <a:schemeClr val="accent1">
                    <a:lumMod val="75000"/>
                  </a:schemeClr>
                </a:solidFill>
              </a:rPr>
              <a:t>mobility, mixed needs</a:t>
            </a:r>
            <a:r>
              <a:rPr kumimoji="0" lang="en-IE" sz="2900" b="0" i="1" u="none" strike="noStrike" kern="1200" cap="none" spc="0" normalizeH="0" baseline="0" noProof="0" dirty="0">
                <a:ln>
                  <a:noFill/>
                </a:ln>
                <a:solidFill>
                  <a:schemeClr val="accent1">
                    <a:lumMod val="75000"/>
                  </a:schemeClr>
                </a:solidFill>
                <a:effectLst/>
                <a:uLnTx/>
                <a:uFillTx/>
                <a:latin typeface="+mn-lt"/>
                <a:ea typeface="+mn-ea"/>
                <a:cs typeface="+mn-cs"/>
              </a:rPr>
              <a:t>)</a:t>
            </a:r>
            <a:r>
              <a:rPr kumimoji="0" lang="en-IE" sz="3200" b="0" i="0" u="none" strike="noStrike" kern="1200" cap="none" spc="0" normalizeH="0" baseline="0" noProof="0" dirty="0">
                <a:ln>
                  <a:noFill/>
                </a:ln>
                <a:solidFill>
                  <a:schemeClr val="accent1">
                    <a:lumMod val="75000"/>
                  </a:schemeClr>
                </a:solidFill>
                <a:effectLst/>
                <a:uLnTx/>
                <a:uFillTx/>
                <a:latin typeface="+mn-lt"/>
                <a:ea typeface="+mn-ea"/>
                <a:cs typeface="+mn-cs"/>
              </a:rPr>
              <a:t> sustainable communities - ‘owner members’ will live side by side with ‘tenant members’ in social and private rented homes, sharing common amenities – a Common House, Community</a:t>
            </a:r>
            <a:r>
              <a:rPr kumimoji="0" lang="en-IE" sz="3200" b="0" i="0" u="none" strike="noStrike" kern="1200" cap="none" spc="0" normalizeH="0" noProof="0" dirty="0">
                <a:ln>
                  <a:noFill/>
                </a:ln>
                <a:solidFill>
                  <a:schemeClr val="accent1">
                    <a:lumMod val="75000"/>
                  </a:schemeClr>
                </a:solidFill>
                <a:effectLst/>
                <a:uLnTx/>
                <a:uFillTx/>
                <a:latin typeface="+mn-lt"/>
                <a:ea typeface="+mn-ea"/>
                <a:cs typeface="+mn-cs"/>
              </a:rPr>
              <a:t> Garden, playground etc</a:t>
            </a:r>
            <a:endParaRPr kumimoji="0" lang="en-IE" sz="3200" b="0" i="0" u="none" strike="noStrike" kern="1200" cap="none" spc="0" normalizeH="0" baseline="0" noProof="0" dirty="0">
              <a:ln>
                <a:noFill/>
              </a:ln>
              <a:solidFill>
                <a:schemeClr val="accent1">
                  <a:lumMod val="75000"/>
                </a:schemeClr>
              </a:solidFill>
              <a:effectLst/>
              <a:uLnTx/>
              <a:uFillTx/>
              <a:latin typeface="+mn-lt"/>
              <a:ea typeface="+mn-ea"/>
              <a:cs typeface="+mn-cs"/>
            </a:endParaRPr>
          </a:p>
          <a:p>
            <a:pPr marL="355600" marR="0" lvl="0" indent="-355600" defTabSz="914400" rtl="0" eaLnBrk="1" fontAlgn="auto" latinLnBrk="0" hangingPunct="1">
              <a:lnSpc>
                <a:spcPct val="100000"/>
              </a:lnSpc>
              <a:spcBef>
                <a:spcPct val="20000"/>
              </a:spcBef>
              <a:spcAft>
                <a:spcPts val="600"/>
              </a:spcAft>
              <a:buClr>
                <a:schemeClr val="accent3"/>
              </a:buClr>
              <a:buSzTx/>
              <a:buFont typeface="Wingdings" pitchFamily="2" charset="2"/>
              <a:buChar char="§"/>
              <a:tabLst/>
              <a:defRPr/>
            </a:pPr>
            <a:r>
              <a:rPr kumimoji="0" lang="en-IE" sz="3200" b="0" i="0" u="none" strike="noStrike" kern="1200" cap="none" spc="0" normalizeH="0" baseline="0" noProof="0" dirty="0">
                <a:ln>
                  <a:noFill/>
                </a:ln>
                <a:solidFill>
                  <a:schemeClr val="accent1">
                    <a:lumMod val="75000"/>
                  </a:schemeClr>
                </a:solidFill>
                <a:effectLst/>
                <a:uLnTx/>
                <a:uFillTx/>
                <a:latin typeface="+mn-lt"/>
                <a:ea typeface="+mn-ea"/>
                <a:cs typeface="+mn-cs"/>
              </a:rPr>
              <a:t>Approved Housing Body (AHB) status</a:t>
            </a:r>
          </a:p>
          <a:p>
            <a:pPr marL="355600" marR="0" lvl="0" indent="-355600" defTabSz="914400" rtl="0" eaLnBrk="1" fontAlgn="auto" latinLnBrk="0" hangingPunct="1">
              <a:lnSpc>
                <a:spcPct val="100000"/>
              </a:lnSpc>
              <a:spcBef>
                <a:spcPct val="20000"/>
              </a:spcBef>
              <a:spcAft>
                <a:spcPts val="600"/>
              </a:spcAft>
              <a:buClr>
                <a:schemeClr val="accent3"/>
              </a:buClr>
              <a:buSzTx/>
              <a:buFont typeface="Wingdings" pitchFamily="2" charset="2"/>
              <a:buChar char="§"/>
              <a:tabLst/>
              <a:defRPr/>
            </a:pPr>
            <a:r>
              <a:rPr kumimoji="0" lang="en-IE" sz="3200" b="0" i="0" u="none" strike="noStrike" kern="1200" cap="none" spc="0" normalizeH="0" baseline="0" noProof="0" dirty="0">
                <a:ln>
                  <a:noFill/>
                </a:ln>
                <a:solidFill>
                  <a:schemeClr val="accent1">
                    <a:lumMod val="75000"/>
                  </a:schemeClr>
                </a:solidFill>
                <a:effectLst/>
                <a:uLnTx/>
                <a:uFillTx/>
                <a:latin typeface="+mn-lt"/>
                <a:ea typeface="+mn-ea"/>
                <a:cs typeface="+mn-cs"/>
              </a:rPr>
              <a:t>Member of ICSH</a:t>
            </a:r>
          </a:p>
          <a:p>
            <a:pPr marL="355600" marR="0" lvl="0" indent="-355600" defTabSz="914400" rtl="0" eaLnBrk="1" fontAlgn="auto" latinLnBrk="0" hangingPunct="1">
              <a:lnSpc>
                <a:spcPct val="100000"/>
              </a:lnSpc>
              <a:spcBef>
                <a:spcPct val="20000"/>
              </a:spcBef>
              <a:spcAft>
                <a:spcPts val="600"/>
              </a:spcAft>
              <a:buClr>
                <a:schemeClr val="accent3"/>
              </a:buClr>
              <a:buSzTx/>
              <a:buFont typeface="Wingdings" pitchFamily="2" charset="2"/>
              <a:buChar char="§"/>
              <a:tabLst/>
              <a:defRPr/>
            </a:pPr>
            <a:r>
              <a:rPr kumimoji="0" lang="en-IE" sz="3200" b="0" i="0" u="none" strike="noStrike" kern="1200" cap="none" spc="0" normalizeH="0" baseline="0" noProof="0" dirty="0">
                <a:ln>
                  <a:noFill/>
                </a:ln>
                <a:solidFill>
                  <a:schemeClr val="accent1">
                    <a:lumMod val="75000"/>
                  </a:schemeClr>
                </a:solidFill>
                <a:effectLst/>
                <a:uLnTx/>
                <a:uFillTx/>
                <a:latin typeface="+mn-lt"/>
                <a:ea typeface="+mn-ea"/>
                <a:cs typeface="+mn-cs"/>
              </a:rPr>
              <a:t>‘Not for Profit’ company limited by guarantee. (CLG)</a:t>
            </a:r>
          </a:p>
          <a:p>
            <a:pPr marL="355600" marR="0" lvl="0" indent="-355600" defTabSz="914400" rtl="0" eaLnBrk="1" fontAlgn="auto" latinLnBrk="0" hangingPunct="1">
              <a:lnSpc>
                <a:spcPct val="100000"/>
              </a:lnSpc>
              <a:spcBef>
                <a:spcPct val="20000"/>
              </a:spcBef>
              <a:spcAft>
                <a:spcPts val="600"/>
              </a:spcAft>
              <a:buClr>
                <a:schemeClr val="accent3"/>
              </a:buClr>
              <a:buSzTx/>
              <a:buFont typeface="Wingdings" pitchFamily="2" charset="2"/>
              <a:buChar char="§"/>
              <a:tabLst/>
              <a:defRPr/>
            </a:pPr>
            <a:r>
              <a:rPr kumimoji="0" lang="en-IE" sz="3200" b="0" i="0" u="none" strike="noStrike" kern="1200" cap="none" spc="0" normalizeH="0" baseline="0" noProof="0" dirty="0">
                <a:ln>
                  <a:noFill/>
                </a:ln>
                <a:solidFill>
                  <a:schemeClr val="accent1">
                    <a:lumMod val="75000"/>
                  </a:schemeClr>
                </a:solidFill>
                <a:effectLst/>
                <a:uLnTx/>
                <a:uFillTx/>
                <a:latin typeface="+mn-lt"/>
                <a:ea typeface="+mn-ea"/>
                <a:cs typeface="+mn-cs"/>
              </a:rPr>
              <a:t>Governed by a board of directors acting on a voluntary basis</a:t>
            </a:r>
          </a:p>
          <a:p>
            <a:pPr marL="355600" marR="0" lvl="0" indent="-355600" defTabSz="914400" rtl="0" eaLnBrk="1" fontAlgn="auto" latinLnBrk="0" hangingPunct="1">
              <a:lnSpc>
                <a:spcPct val="100000"/>
              </a:lnSpc>
              <a:spcBef>
                <a:spcPct val="20000"/>
              </a:spcBef>
              <a:spcAft>
                <a:spcPts val="600"/>
              </a:spcAft>
              <a:buClr>
                <a:schemeClr val="accent3"/>
              </a:buClr>
              <a:buSzTx/>
              <a:buFont typeface="Wingdings" pitchFamily="2" charset="2"/>
              <a:buChar char="§"/>
              <a:tabLst/>
              <a:defRPr/>
            </a:pPr>
            <a:r>
              <a:rPr lang="en-IE" sz="3200" dirty="0">
                <a:solidFill>
                  <a:schemeClr val="accent1">
                    <a:lumMod val="75000"/>
                  </a:schemeClr>
                </a:solidFill>
              </a:rPr>
              <a:t>Professional Management Team</a:t>
            </a:r>
          </a:p>
          <a:p>
            <a:pPr marL="355600" marR="0" lvl="0" indent="-355600" defTabSz="914400" rtl="0" eaLnBrk="1" fontAlgn="auto" latinLnBrk="0" hangingPunct="1">
              <a:lnSpc>
                <a:spcPct val="100000"/>
              </a:lnSpc>
              <a:spcBef>
                <a:spcPct val="20000"/>
              </a:spcBef>
              <a:spcAft>
                <a:spcPts val="600"/>
              </a:spcAft>
              <a:buClr>
                <a:schemeClr val="accent3"/>
              </a:buClr>
              <a:buSzTx/>
              <a:buFont typeface="Wingdings" pitchFamily="2" charset="2"/>
              <a:buChar char="§"/>
              <a:tabLst/>
              <a:defRPr/>
            </a:pPr>
            <a:r>
              <a:rPr kumimoji="0" lang="en-IE" sz="3200" b="1" i="0" u="none" strike="noStrike" kern="1200" cap="none" spc="0" normalizeH="0" baseline="0" noProof="0" dirty="0">
                <a:ln>
                  <a:noFill/>
                </a:ln>
                <a:solidFill>
                  <a:schemeClr val="accent1">
                    <a:lumMod val="75000"/>
                  </a:schemeClr>
                </a:solidFill>
                <a:effectLst/>
                <a:uLnTx/>
                <a:uFillTx/>
              </a:rPr>
              <a:t>Guided by Common Charter prepared by Members</a:t>
            </a:r>
          </a:p>
        </p:txBody>
      </p:sp>
      <p:sp>
        <p:nvSpPr>
          <p:cNvPr id="19" name="TextBox 18"/>
          <p:cNvSpPr txBox="1"/>
          <p:nvPr/>
        </p:nvSpPr>
        <p:spPr>
          <a:xfrm>
            <a:off x="5334000" y="101045"/>
            <a:ext cx="3810000" cy="369332"/>
          </a:xfrm>
          <a:prstGeom prst="rect">
            <a:avLst/>
          </a:prstGeom>
          <a:noFill/>
        </p:spPr>
        <p:txBody>
          <a:bodyPr wrap="square" rtlCol="0">
            <a:spAutoFit/>
          </a:bodyPr>
          <a:lstStyle/>
          <a:p>
            <a:pPr algn="r"/>
            <a:r>
              <a:rPr lang="en-IE" b="1" dirty="0">
                <a:solidFill>
                  <a:schemeClr val="tx2">
                    <a:lumMod val="60000"/>
                    <a:lumOff val="40000"/>
                  </a:schemeClr>
                </a:solidFill>
                <a:latin typeface="Arial" panose="020B0604020202020204" pitchFamily="34" charset="0"/>
                <a:cs typeface="Arial" panose="020B0604020202020204" pitchFamily="34" charset="0"/>
              </a:rPr>
              <a:t>About Ó Cualann…</a:t>
            </a:r>
          </a:p>
        </p:txBody>
      </p:sp>
      <p:pic>
        <p:nvPicPr>
          <p:cNvPr id="5" name="Picture 2"/>
          <p:cNvPicPr>
            <a:picLocks noChangeAspect="1" noChangeArrowheads="1"/>
          </p:cNvPicPr>
          <p:nvPr/>
        </p:nvPicPr>
        <p:blipFill>
          <a:blip r:embed="rId2" cstate="print"/>
          <a:srcRect/>
          <a:stretch>
            <a:fillRect/>
          </a:stretch>
        </p:blipFill>
        <p:spPr bwMode="auto">
          <a:xfrm>
            <a:off x="7848000" y="5562000"/>
            <a:ext cx="1296000" cy="1296000"/>
          </a:xfrm>
          <a:prstGeom prst="rect">
            <a:avLst/>
          </a:prstGeom>
          <a:noFill/>
          <a:ln w="9525">
            <a:noFill/>
            <a:miter lim="800000"/>
            <a:headEnd/>
            <a:tailEnd/>
          </a:ln>
          <a:effectLst>
            <a:softEdge rad="31750"/>
          </a:effectLst>
        </p:spPr>
      </p:pic>
      <p:pic>
        <p:nvPicPr>
          <p:cNvPr id="8" name="Picture 7">
            <a:extLst>
              <a:ext uri="{FF2B5EF4-FFF2-40B4-BE49-F238E27FC236}">
                <a16:creationId xmlns:a16="http://schemas.microsoft.com/office/drawing/2014/main" id="{02D9F1B1-E845-4143-B379-1C703CA3680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298" t="33108" r="6034" b="34641"/>
          <a:stretch/>
        </p:blipFill>
        <p:spPr>
          <a:xfrm>
            <a:off x="0" y="5434144"/>
            <a:ext cx="5410200" cy="1423855"/>
          </a:xfrm>
          <a:prstGeom prst="rect">
            <a:avLst/>
          </a:prstGeom>
        </p:spPr>
      </p:pic>
    </p:spTree>
    <p:extLst>
      <p:ext uri="{BB962C8B-B14F-4D97-AF65-F5344CB8AC3E}">
        <p14:creationId xmlns:p14="http://schemas.microsoft.com/office/powerpoint/2010/main" val="1296173494"/>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03ED5233-C9F5-4A97-981D-76CDA41AA85A}"/>
              </a:ext>
            </a:extLst>
          </p:cNvPr>
          <p:cNvPicPr>
            <a:picLocks noGrp="1" noChangeAspect="1"/>
          </p:cNvPicPr>
          <p:nvPr>
            <p:ph idx="1"/>
          </p:nvPr>
        </p:nvPicPr>
        <p:blipFill>
          <a:blip r:embed="rId2"/>
          <a:stretch>
            <a:fillRect/>
          </a:stretch>
        </p:blipFill>
        <p:spPr>
          <a:xfrm>
            <a:off x="0" y="0"/>
            <a:ext cx="9144000" cy="6469380"/>
          </a:xfrm>
          <a:prstGeom prst="rect">
            <a:avLst/>
          </a:prstGeom>
        </p:spPr>
      </p:pic>
    </p:spTree>
    <p:extLst>
      <p:ext uri="{BB962C8B-B14F-4D97-AF65-F5344CB8AC3E}">
        <p14:creationId xmlns:p14="http://schemas.microsoft.com/office/powerpoint/2010/main" val="35681941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1683782"/>
            <a:ext cx="6357253" cy="369332"/>
          </a:xfrm>
          <a:prstGeom prst="rect">
            <a:avLst/>
          </a:prstGeom>
        </p:spPr>
        <p:txBody>
          <a:bodyPr wrap="none">
            <a:spAutoFit/>
          </a:bodyPr>
          <a:lstStyle/>
          <a:p>
            <a:pPr marL="342900" indent="-342900">
              <a:spcBef>
                <a:spcPct val="20000"/>
              </a:spcBef>
              <a:buFont typeface="Arial" pitchFamily="34" charset="0"/>
              <a:buChar char="•"/>
            </a:pPr>
            <a:r>
              <a:rPr lang="en-IE" b="1" u="sng" dirty="0">
                <a:solidFill>
                  <a:schemeClr val="accent1">
                    <a:lumMod val="75000"/>
                  </a:schemeClr>
                </a:solidFill>
                <a:latin typeface="Arial" pitchFamily="34" charset="0"/>
                <a:cs typeface="Arial" pitchFamily="34" charset="0"/>
              </a:rPr>
              <a:t>The time is Right for Cooperative Affordable Housing</a:t>
            </a:r>
          </a:p>
        </p:txBody>
      </p:sp>
      <p:pic>
        <p:nvPicPr>
          <p:cNvPr id="3" name="Picture 2" descr="occa_for_print_70x70mm"/>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t="8491" b="10376"/>
          <a:stretch/>
        </p:blipFill>
        <p:spPr bwMode="auto">
          <a:xfrm>
            <a:off x="3688213" y="304800"/>
            <a:ext cx="1419225" cy="1151890"/>
          </a:xfrm>
          <a:prstGeom prst="rect">
            <a:avLst/>
          </a:prstGeom>
          <a:noFill/>
          <a:ln>
            <a:noFill/>
          </a:ln>
          <a:extLst>
            <a:ext uri="{53640926-AAD7-44D8-BBD7-CCE9431645EC}">
              <a14:shadowObscured xmlns:a14="http://schemas.microsoft.com/office/drawing/2010/main"/>
            </a:ext>
          </a:extLst>
        </p:spPr>
      </p:pic>
      <p:sp>
        <p:nvSpPr>
          <p:cNvPr id="4" name="Rectangle 3"/>
          <p:cNvSpPr/>
          <p:nvPr/>
        </p:nvSpPr>
        <p:spPr>
          <a:xfrm>
            <a:off x="1349825" y="2257425"/>
            <a:ext cx="6096000" cy="3631763"/>
          </a:xfrm>
          <a:prstGeom prst="rect">
            <a:avLst/>
          </a:prstGeom>
        </p:spPr>
        <p:txBody>
          <a:bodyPr wrap="square">
            <a:spAutoFit/>
          </a:bodyPr>
          <a:lstStyle/>
          <a:p>
            <a:pPr algn="ctr"/>
            <a:r>
              <a:rPr lang="en-IE" sz="2400" b="1" dirty="0">
                <a:effectLst>
                  <a:outerShdw blurRad="50800" dist="38100" dir="10800000" algn="r">
                    <a:srgbClr val="000000">
                      <a:alpha val="40000"/>
                    </a:srgbClr>
                  </a:outerShdw>
                </a:effectLst>
              </a:rPr>
              <a:t>There is a tide in the affairs of men,</a:t>
            </a:r>
            <a:br>
              <a:rPr lang="en-IE" sz="2400" b="1" dirty="0">
                <a:effectLst>
                  <a:outerShdw blurRad="50800" dist="38100" dir="10800000" algn="r">
                    <a:srgbClr val="000000">
                      <a:alpha val="40000"/>
                    </a:srgbClr>
                  </a:outerShdw>
                </a:effectLst>
              </a:rPr>
            </a:br>
            <a:r>
              <a:rPr lang="en-IE" sz="2400" b="1" dirty="0">
                <a:effectLst>
                  <a:outerShdw blurRad="50800" dist="38100" dir="10800000" algn="r">
                    <a:srgbClr val="000000">
                      <a:alpha val="40000"/>
                    </a:srgbClr>
                  </a:outerShdw>
                </a:effectLst>
              </a:rPr>
              <a:t>which, taken at the flood, leads on to fortune;</a:t>
            </a:r>
            <a:br>
              <a:rPr lang="en-IE" sz="2400" b="1" dirty="0">
                <a:effectLst>
                  <a:outerShdw blurRad="50800" dist="38100" dir="10800000" algn="r">
                    <a:srgbClr val="000000">
                      <a:alpha val="40000"/>
                    </a:srgbClr>
                  </a:outerShdw>
                </a:effectLst>
              </a:rPr>
            </a:br>
            <a:r>
              <a:rPr lang="en-IE" sz="2400" b="1" dirty="0">
                <a:effectLst>
                  <a:outerShdw blurRad="50800" dist="38100" dir="10800000" algn="r">
                    <a:srgbClr val="000000">
                      <a:alpha val="40000"/>
                    </a:srgbClr>
                  </a:outerShdw>
                </a:effectLst>
              </a:rPr>
              <a:t>omitted, all the voyage of their life</a:t>
            </a:r>
            <a:br>
              <a:rPr lang="en-IE" sz="2400" b="1" dirty="0">
                <a:effectLst>
                  <a:outerShdw blurRad="50800" dist="38100" dir="10800000" algn="r">
                    <a:srgbClr val="000000">
                      <a:alpha val="40000"/>
                    </a:srgbClr>
                  </a:outerShdw>
                </a:effectLst>
              </a:rPr>
            </a:br>
            <a:r>
              <a:rPr lang="en-IE" sz="2400" b="1" dirty="0">
                <a:effectLst>
                  <a:outerShdw blurRad="50800" dist="38100" dir="10800000" algn="r">
                    <a:srgbClr val="000000">
                      <a:alpha val="40000"/>
                    </a:srgbClr>
                  </a:outerShdw>
                </a:effectLst>
              </a:rPr>
              <a:t>is bound in shallows and in miseries.</a:t>
            </a:r>
            <a:br>
              <a:rPr lang="en-IE" sz="2400" b="1" dirty="0">
                <a:effectLst>
                  <a:outerShdw blurRad="50800" dist="38100" dir="10800000" algn="r">
                    <a:srgbClr val="000000">
                      <a:alpha val="40000"/>
                    </a:srgbClr>
                  </a:outerShdw>
                </a:effectLst>
              </a:rPr>
            </a:br>
            <a:endParaRPr lang="en-IE" sz="2400" dirty="0"/>
          </a:p>
          <a:p>
            <a:pPr algn="ctr"/>
            <a:r>
              <a:rPr lang="en-IE" sz="2400" b="1" dirty="0">
                <a:effectLst>
                  <a:outerShdw blurRad="50800" dist="38100" dir="10800000" algn="r">
                    <a:srgbClr val="000000">
                      <a:alpha val="40000"/>
                    </a:srgbClr>
                  </a:outerShdw>
                </a:effectLst>
              </a:rPr>
              <a:t>On such a full sea are we now afloat;</a:t>
            </a:r>
            <a:br>
              <a:rPr lang="en-IE" sz="2400" b="1" dirty="0">
                <a:effectLst>
                  <a:outerShdw blurRad="50800" dist="38100" dir="10800000" algn="r">
                    <a:srgbClr val="000000">
                      <a:alpha val="40000"/>
                    </a:srgbClr>
                  </a:outerShdw>
                </a:effectLst>
              </a:rPr>
            </a:br>
            <a:r>
              <a:rPr lang="en-IE" sz="2400" b="1" dirty="0">
                <a:effectLst>
                  <a:outerShdw blurRad="50800" dist="38100" dir="10800000" algn="r">
                    <a:srgbClr val="000000">
                      <a:alpha val="40000"/>
                    </a:srgbClr>
                  </a:outerShdw>
                </a:effectLst>
              </a:rPr>
              <a:t>and we must take the current when it serves,</a:t>
            </a:r>
            <a:br>
              <a:rPr lang="en-IE" sz="2400" b="1" dirty="0">
                <a:effectLst>
                  <a:outerShdw blurRad="50800" dist="38100" dir="10800000" algn="r">
                    <a:srgbClr val="000000">
                      <a:alpha val="40000"/>
                    </a:srgbClr>
                  </a:outerShdw>
                </a:effectLst>
              </a:rPr>
            </a:br>
            <a:r>
              <a:rPr lang="en-IE" sz="2400" b="1" dirty="0">
                <a:effectLst>
                  <a:outerShdw blurRad="50800" dist="38100" dir="10800000" algn="r">
                    <a:srgbClr val="000000">
                      <a:alpha val="40000"/>
                    </a:srgbClr>
                  </a:outerShdw>
                </a:effectLst>
              </a:rPr>
              <a:t>or lose our ventures.</a:t>
            </a:r>
          </a:p>
          <a:p>
            <a:pPr algn="ctr"/>
            <a:endParaRPr lang="en-IE" sz="2400" b="1" dirty="0">
              <a:effectLst>
                <a:outerShdw blurRad="50800" dist="38100" dir="10800000" algn="r">
                  <a:srgbClr val="000000">
                    <a:alpha val="40000"/>
                  </a:srgbClr>
                </a:outerShdw>
              </a:effectLst>
            </a:endParaRPr>
          </a:p>
          <a:p>
            <a:pPr algn="r"/>
            <a:r>
              <a:rPr lang="en-IE" sz="1400" i="1" dirty="0">
                <a:effectLst>
                  <a:outerShdw blurRad="50800" dist="38100" dir="10800000" algn="r">
                    <a:srgbClr val="000000">
                      <a:alpha val="40000"/>
                    </a:srgbClr>
                  </a:outerShdw>
                </a:effectLst>
              </a:rPr>
              <a:t>Shakespeare, Julius Caesar Act 4 Scene 3 – Brutus to Cassius</a:t>
            </a:r>
            <a:endParaRPr lang="en-IE" sz="1400" i="1" dirty="0"/>
          </a:p>
        </p:txBody>
      </p:sp>
    </p:spTree>
    <p:extLst>
      <p:ext uri="{BB962C8B-B14F-4D97-AF65-F5344CB8AC3E}">
        <p14:creationId xmlns:p14="http://schemas.microsoft.com/office/powerpoint/2010/main" val="10188837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4" name="AutoShape 6" descr="Image result for commercial office interiors"/>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E" dirty="0"/>
          </a:p>
        </p:txBody>
      </p:sp>
      <p:cxnSp>
        <p:nvCxnSpPr>
          <p:cNvPr id="15" name="Straight Connector 14"/>
          <p:cNvCxnSpPr/>
          <p:nvPr/>
        </p:nvCxnSpPr>
        <p:spPr>
          <a:xfrm>
            <a:off x="152400" y="6248400"/>
            <a:ext cx="88392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Title 4"/>
          <p:cNvSpPr>
            <a:spLocks noGrp="1"/>
          </p:cNvSpPr>
          <p:nvPr>
            <p:ph type="ctrTitle"/>
          </p:nvPr>
        </p:nvSpPr>
        <p:spPr>
          <a:xfrm>
            <a:off x="685800" y="2130425"/>
            <a:ext cx="4724400" cy="2594719"/>
          </a:xfrm>
        </p:spPr>
        <p:txBody>
          <a:bodyPr>
            <a:noAutofit/>
          </a:bodyPr>
          <a:lstStyle/>
          <a:p>
            <a:r>
              <a:rPr lang="en-IE" b="1" dirty="0">
                <a:solidFill>
                  <a:schemeClr val="accent1">
                    <a:lumMod val="75000"/>
                  </a:schemeClr>
                </a:solidFill>
              </a:rPr>
              <a:t>Go raibh maith agaibh!</a:t>
            </a:r>
            <a:br>
              <a:rPr lang="en-IE" b="1" dirty="0">
                <a:solidFill>
                  <a:schemeClr val="accent1">
                    <a:lumMod val="75000"/>
                  </a:schemeClr>
                </a:solidFill>
              </a:rPr>
            </a:br>
            <a:br>
              <a:rPr lang="en-IE" b="1" dirty="0">
                <a:solidFill>
                  <a:schemeClr val="accent1">
                    <a:lumMod val="75000"/>
                  </a:schemeClr>
                </a:solidFill>
              </a:rPr>
            </a:br>
            <a:r>
              <a:rPr lang="en-IE" b="1" dirty="0">
                <a:solidFill>
                  <a:schemeClr val="accent1">
                    <a:lumMod val="75000"/>
                  </a:schemeClr>
                </a:solidFill>
              </a:rPr>
              <a:t>Ceistenna?</a:t>
            </a:r>
          </a:p>
        </p:txBody>
      </p:sp>
      <p:pic>
        <p:nvPicPr>
          <p:cNvPr id="13" name="Picture 2"/>
          <p:cNvPicPr>
            <a:picLocks noChangeAspect="1" noChangeArrowheads="1"/>
          </p:cNvPicPr>
          <p:nvPr/>
        </p:nvPicPr>
        <p:blipFill>
          <a:blip r:embed="rId2" cstate="print"/>
          <a:srcRect/>
          <a:stretch>
            <a:fillRect/>
          </a:stretch>
        </p:blipFill>
        <p:spPr bwMode="auto">
          <a:xfrm>
            <a:off x="6120000" y="0"/>
            <a:ext cx="3024000" cy="3024000"/>
          </a:xfrm>
          <a:prstGeom prst="rect">
            <a:avLst/>
          </a:prstGeom>
          <a:noFill/>
          <a:ln w="9525">
            <a:noFill/>
            <a:miter lim="800000"/>
            <a:headEnd/>
            <a:tailEnd/>
          </a:ln>
          <a:effectLst>
            <a:softEdge rad="31750"/>
          </a:effectLst>
        </p:spPr>
      </p:pic>
      <p:sp>
        <p:nvSpPr>
          <p:cNvPr id="14" name="TextBox 13"/>
          <p:cNvSpPr txBox="1"/>
          <p:nvPr/>
        </p:nvSpPr>
        <p:spPr>
          <a:xfrm>
            <a:off x="6756400" y="6457890"/>
            <a:ext cx="2362200" cy="400110"/>
          </a:xfrm>
          <a:prstGeom prst="rect">
            <a:avLst/>
          </a:prstGeom>
          <a:noFill/>
        </p:spPr>
        <p:txBody>
          <a:bodyPr wrap="square" rtlCol="0">
            <a:spAutoFit/>
          </a:bodyPr>
          <a:lstStyle/>
          <a:p>
            <a:pPr algn="r"/>
            <a:r>
              <a:rPr lang="en-IE" sz="2000" b="1" dirty="0">
                <a:solidFill>
                  <a:srgbClr val="FFFF99"/>
                </a:solidFill>
                <a:hlinkClick r:id="rId3"/>
              </a:rPr>
              <a:t>www.ocualann.ie</a:t>
            </a:r>
            <a:r>
              <a:rPr lang="en-IE" sz="2000" b="1" dirty="0">
                <a:solidFill>
                  <a:srgbClr val="FFFF99"/>
                </a:solidFill>
              </a:rPr>
              <a:t>  </a:t>
            </a:r>
            <a:r>
              <a:rPr lang="en-IE" dirty="0">
                <a:solidFill>
                  <a:srgbClr val="FFFF99"/>
                </a:solidFill>
              </a:rPr>
              <a:t> </a:t>
            </a:r>
          </a:p>
        </p:txBody>
      </p:sp>
      <p:cxnSp>
        <p:nvCxnSpPr>
          <p:cNvPr id="18" name="Straight Connector 17"/>
          <p:cNvCxnSpPr/>
          <p:nvPr/>
        </p:nvCxnSpPr>
        <p:spPr>
          <a:xfrm>
            <a:off x="5715000" y="228600"/>
            <a:ext cx="0" cy="6477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253609"/>
            <a:ext cx="5715000" cy="1604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00" y="5991633"/>
            <a:ext cx="1512000" cy="25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a:blip r:embed="rId6" cstate="print"/>
          <a:srcRect l="7692" t="24213" r="5769" b="25262"/>
          <a:stretch>
            <a:fillRect/>
          </a:stretch>
        </p:blipFill>
        <p:spPr bwMode="auto">
          <a:xfrm>
            <a:off x="6248400" y="3017015"/>
            <a:ext cx="2895600" cy="386080"/>
          </a:xfrm>
          <a:prstGeom prst="rect">
            <a:avLst/>
          </a:prstGeom>
          <a:noFill/>
          <a:ln w="57150">
            <a:noFill/>
            <a:miter lim="800000"/>
            <a:headEnd/>
            <a:tailEnd/>
          </a:ln>
          <a:effectLst/>
        </p:spPr>
      </p:pic>
      <p:pic>
        <p:nvPicPr>
          <p:cNvPr id="307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493175" y="4572000"/>
            <a:ext cx="648000" cy="6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48400" y="3352800"/>
            <a:ext cx="2895600" cy="1197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60000" y="5189455"/>
            <a:ext cx="1260000" cy="1058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61734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4" name="AutoShape 6" descr="Image result for commercial office interiors"/>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E" dirty="0"/>
          </a:p>
        </p:txBody>
      </p:sp>
      <p:cxnSp>
        <p:nvCxnSpPr>
          <p:cNvPr id="15" name="Straight Connector 14"/>
          <p:cNvCxnSpPr/>
          <p:nvPr/>
        </p:nvCxnSpPr>
        <p:spPr>
          <a:xfrm>
            <a:off x="152400" y="6248400"/>
            <a:ext cx="88392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Title 4"/>
          <p:cNvSpPr>
            <a:spLocks noGrp="1"/>
          </p:cNvSpPr>
          <p:nvPr>
            <p:ph type="ctrTitle"/>
          </p:nvPr>
        </p:nvSpPr>
        <p:spPr>
          <a:xfrm>
            <a:off x="152400" y="146385"/>
            <a:ext cx="4724400" cy="4273215"/>
          </a:xfrm>
        </p:spPr>
        <p:txBody>
          <a:bodyPr>
            <a:noAutofit/>
          </a:bodyPr>
          <a:lstStyle/>
          <a:p>
            <a:pPr algn="l"/>
            <a:r>
              <a:rPr lang="en-IE" sz="1600" b="1" dirty="0">
                <a:solidFill>
                  <a:schemeClr val="accent1">
                    <a:lumMod val="75000"/>
                  </a:schemeClr>
                </a:solidFill>
              </a:rPr>
              <a:t>Links: </a:t>
            </a:r>
            <a:br>
              <a:rPr lang="en-IE" sz="1600" b="1" dirty="0">
                <a:solidFill>
                  <a:schemeClr val="accent1">
                    <a:lumMod val="75000"/>
                  </a:schemeClr>
                </a:solidFill>
              </a:rPr>
            </a:br>
            <a:r>
              <a:rPr lang="en-IE" sz="1600" b="1" dirty="0">
                <a:solidFill>
                  <a:schemeClr val="accent1">
                    <a:lumMod val="75000"/>
                  </a:schemeClr>
                </a:solidFill>
                <a:hlinkClick r:id="rId2"/>
              </a:rPr>
              <a:t>http://www.irishtimes.com/news/social-affairs/affordable-houses-give-hope-to-renters-1.3147111</a:t>
            </a:r>
            <a:br>
              <a:rPr lang="en-IE" sz="1600" b="1" dirty="0">
                <a:solidFill>
                  <a:schemeClr val="accent1">
                    <a:lumMod val="75000"/>
                  </a:schemeClr>
                </a:solidFill>
              </a:rPr>
            </a:br>
            <a:br>
              <a:rPr lang="en-IE" sz="1600" b="1" dirty="0">
                <a:solidFill>
                  <a:schemeClr val="accent1">
                    <a:lumMod val="75000"/>
                  </a:schemeClr>
                </a:solidFill>
              </a:rPr>
            </a:br>
            <a:r>
              <a:rPr lang="en-IE" sz="1600" b="1" dirty="0">
                <a:solidFill>
                  <a:schemeClr val="accent1">
                    <a:lumMod val="75000"/>
                  </a:schemeClr>
                </a:solidFill>
              </a:rPr>
              <a:t>https://www.rte.ie/news/dublin/2017/0710/889171-affordable-housing-scheme/</a:t>
            </a:r>
            <a:br>
              <a:rPr lang="en-IE" sz="1600" b="1" dirty="0">
                <a:solidFill>
                  <a:schemeClr val="accent1">
                    <a:lumMod val="75000"/>
                  </a:schemeClr>
                </a:solidFill>
              </a:rPr>
            </a:br>
            <a:br>
              <a:rPr lang="en-IE" sz="1600" b="1" dirty="0">
                <a:solidFill>
                  <a:schemeClr val="accent1">
                    <a:lumMod val="75000"/>
                  </a:schemeClr>
                </a:solidFill>
              </a:rPr>
            </a:br>
            <a:r>
              <a:rPr lang="en-IE" sz="1600" b="1" dirty="0">
                <a:solidFill>
                  <a:schemeClr val="accent1">
                    <a:lumMod val="75000"/>
                  </a:schemeClr>
                </a:solidFill>
                <a:hlinkClick r:id="rId3"/>
              </a:rPr>
              <a:t>http://nearfm.ie/podcast/?p=22367</a:t>
            </a:r>
            <a:br>
              <a:rPr lang="en-IE" sz="1600" b="1" dirty="0">
                <a:solidFill>
                  <a:schemeClr val="accent1">
                    <a:lumMod val="75000"/>
                  </a:schemeClr>
                </a:solidFill>
              </a:rPr>
            </a:br>
            <a:br>
              <a:rPr lang="en-IE" sz="1600" b="1" dirty="0">
                <a:solidFill>
                  <a:schemeClr val="accent1">
                    <a:lumMod val="75000"/>
                  </a:schemeClr>
                </a:solidFill>
              </a:rPr>
            </a:br>
            <a:r>
              <a:rPr lang="en-IE" sz="1600" b="1" dirty="0">
                <a:solidFill>
                  <a:schemeClr val="accent1">
                    <a:lumMod val="75000"/>
                  </a:schemeClr>
                </a:solidFill>
              </a:rPr>
              <a:t>https://www.dublininquirer.com/2017/06/06/how-did-a-co-op-build-affordable-homes-in-ballymun-and-can-it-be-done-elsewhere/</a:t>
            </a:r>
            <a:br>
              <a:rPr lang="en-IE" sz="1600" b="1" dirty="0">
                <a:solidFill>
                  <a:schemeClr val="accent1">
                    <a:lumMod val="75000"/>
                  </a:schemeClr>
                </a:solidFill>
              </a:rPr>
            </a:br>
            <a:endParaRPr lang="en-IE" sz="4000" b="1" dirty="0">
              <a:solidFill>
                <a:schemeClr val="accent1">
                  <a:lumMod val="75000"/>
                </a:schemeClr>
              </a:solidFill>
            </a:endParaRPr>
          </a:p>
        </p:txBody>
      </p:sp>
      <p:pic>
        <p:nvPicPr>
          <p:cNvPr id="13" name="Picture 2"/>
          <p:cNvPicPr>
            <a:picLocks noChangeAspect="1" noChangeArrowheads="1"/>
          </p:cNvPicPr>
          <p:nvPr/>
        </p:nvPicPr>
        <p:blipFill>
          <a:blip r:embed="rId4" cstate="print"/>
          <a:srcRect/>
          <a:stretch>
            <a:fillRect/>
          </a:stretch>
        </p:blipFill>
        <p:spPr bwMode="auto">
          <a:xfrm>
            <a:off x="6120000" y="0"/>
            <a:ext cx="3024000" cy="3024000"/>
          </a:xfrm>
          <a:prstGeom prst="rect">
            <a:avLst/>
          </a:prstGeom>
          <a:noFill/>
          <a:ln w="9525">
            <a:noFill/>
            <a:miter lim="800000"/>
            <a:headEnd/>
            <a:tailEnd/>
          </a:ln>
          <a:effectLst>
            <a:softEdge rad="31750"/>
          </a:effectLst>
        </p:spPr>
      </p:pic>
      <p:sp>
        <p:nvSpPr>
          <p:cNvPr id="14" name="TextBox 13"/>
          <p:cNvSpPr txBox="1"/>
          <p:nvPr/>
        </p:nvSpPr>
        <p:spPr>
          <a:xfrm>
            <a:off x="6756400" y="6457890"/>
            <a:ext cx="2362200" cy="400110"/>
          </a:xfrm>
          <a:prstGeom prst="rect">
            <a:avLst/>
          </a:prstGeom>
          <a:noFill/>
        </p:spPr>
        <p:txBody>
          <a:bodyPr wrap="square" rtlCol="0">
            <a:spAutoFit/>
          </a:bodyPr>
          <a:lstStyle/>
          <a:p>
            <a:pPr algn="r"/>
            <a:r>
              <a:rPr lang="en-IE" sz="2000" b="1" dirty="0">
                <a:solidFill>
                  <a:srgbClr val="FFFF99"/>
                </a:solidFill>
                <a:hlinkClick r:id="rId5"/>
              </a:rPr>
              <a:t>www.ocualann.ie</a:t>
            </a:r>
            <a:r>
              <a:rPr lang="en-IE" sz="2000" b="1" dirty="0">
                <a:solidFill>
                  <a:srgbClr val="FFFF99"/>
                </a:solidFill>
              </a:rPr>
              <a:t>  </a:t>
            </a:r>
            <a:r>
              <a:rPr lang="en-IE" dirty="0">
                <a:solidFill>
                  <a:srgbClr val="FFFF99"/>
                </a:solidFill>
              </a:rPr>
              <a:t> </a:t>
            </a:r>
          </a:p>
        </p:txBody>
      </p:sp>
      <p:cxnSp>
        <p:nvCxnSpPr>
          <p:cNvPr id="18" name="Straight Connector 17"/>
          <p:cNvCxnSpPr/>
          <p:nvPr/>
        </p:nvCxnSpPr>
        <p:spPr>
          <a:xfrm>
            <a:off x="5715000" y="228600"/>
            <a:ext cx="0" cy="64770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9"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5253609"/>
            <a:ext cx="5715000" cy="1604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20000" y="5991633"/>
            <a:ext cx="1512000" cy="25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a:blip r:embed="rId8" cstate="print"/>
          <a:srcRect l="7692" t="24213" r="5769" b="25262"/>
          <a:stretch>
            <a:fillRect/>
          </a:stretch>
        </p:blipFill>
        <p:spPr bwMode="auto">
          <a:xfrm>
            <a:off x="6248400" y="3017015"/>
            <a:ext cx="2895600" cy="386080"/>
          </a:xfrm>
          <a:prstGeom prst="rect">
            <a:avLst/>
          </a:prstGeom>
          <a:noFill/>
          <a:ln w="57150">
            <a:noFill/>
            <a:miter lim="800000"/>
            <a:headEnd/>
            <a:tailEnd/>
          </a:ln>
          <a:effectLst/>
        </p:spPr>
      </p:pic>
      <p:pic>
        <p:nvPicPr>
          <p:cNvPr id="3074"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93175" y="4572000"/>
            <a:ext cx="648000" cy="6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248400" y="3352800"/>
            <a:ext cx="2895600" cy="1197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360000" y="5189455"/>
            <a:ext cx="1260000" cy="1058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3434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4" name="AutoShape 6" descr="Image result for commercial office interiors"/>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E" dirty="0">
              <a:solidFill>
                <a:prstClr val="black"/>
              </a:solidFill>
            </a:endParaRPr>
          </a:p>
        </p:txBody>
      </p:sp>
      <p:cxnSp>
        <p:nvCxnSpPr>
          <p:cNvPr id="15" name="Straight Connector 14"/>
          <p:cNvCxnSpPr/>
          <p:nvPr/>
        </p:nvCxnSpPr>
        <p:spPr>
          <a:xfrm>
            <a:off x="152400" y="6248400"/>
            <a:ext cx="88392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971800" y="185024"/>
            <a:ext cx="6019800" cy="338554"/>
          </a:xfrm>
          <a:prstGeom prst="rect">
            <a:avLst/>
          </a:prstGeom>
          <a:noFill/>
        </p:spPr>
        <p:txBody>
          <a:bodyPr wrap="square" rtlCol="0">
            <a:spAutoFit/>
          </a:bodyPr>
          <a:lstStyle/>
          <a:p>
            <a:pPr algn="r"/>
            <a:r>
              <a:rPr lang="en-IE" sz="1600" b="1" dirty="0">
                <a:solidFill>
                  <a:schemeClr val="tx2">
                    <a:lumMod val="60000"/>
                    <a:lumOff val="40000"/>
                  </a:schemeClr>
                </a:solidFill>
                <a:latin typeface="Arial" panose="020B0604020202020204" pitchFamily="34" charset="0"/>
                <a:cs typeface="Arial" panose="020B0604020202020204" pitchFamily="34" charset="0"/>
              </a:rPr>
              <a:t>Objectives: Affordable homes Sustainable communities…</a:t>
            </a:r>
          </a:p>
        </p:txBody>
      </p:sp>
      <p:sp>
        <p:nvSpPr>
          <p:cNvPr id="5" name="Rectangle 4"/>
          <p:cNvSpPr/>
          <p:nvPr/>
        </p:nvSpPr>
        <p:spPr>
          <a:xfrm>
            <a:off x="30480" y="594996"/>
            <a:ext cx="9113520" cy="4662804"/>
          </a:xfrm>
          <a:prstGeom prst="rect">
            <a:avLst/>
          </a:prstGeom>
        </p:spPr>
        <p:txBody>
          <a:bodyPr vert="horz" lIns="91440" tIns="45720" rIns="91440" bIns="45720" rtlCol="0">
            <a:normAutofit fontScale="85000" lnSpcReduction="20000"/>
          </a:bodyPr>
          <a:lstStyle/>
          <a:p>
            <a:pPr marL="355600" indent="-355600">
              <a:spcBef>
                <a:spcPct val="20000"/>
              </a:spcBef>
              <a:spcAft>
                <a:spcPts val="600"/>
              </a:spcAft>
              <a:buClr>
                <a:schemeClr val="accent3"/>
              </a:buClr>
              <a:buFont typeface="Wingdings" pitchFamily="2" charset="2"/>
              <a:buChar char="§"/>
            </a:pPr>
            <a:r>
              <a:rPr lang="en-IE" sz="3200" dirty="0">
                <a:solidFill>
                  <a:schemeClr val="accent1">
                    <a:lumMod val="75000"/>
                  </a:schemeClr>
                </a:solidFill>
              </a:rPr>
              <a:t>To make available quality housing in sustainable communities at affordable prices to people whose needs are not adequately served by the market and who do not qualify for social housing</a:t>
            </a:r>
          </a:p>
          <a:p>
            <a:pPr marL="355600" indent="-355600">
              <a:spcBef>
                <a:spcPct val="20000"/>
              </a:spcBef>
              <a:spcAft>
                <a:spcPts val="600"/>
              </a:spcAft>
              <a:buClr>
                <a:schemeClr val="accent3"/>
              </a:buClr>
              <a:buFont typeface="Wingdings" pitchFamily="2" charset="2"/>
              <a:buChar char="§"/>
            </a:pPr>
            <a:r>
              <a:rPr lang="en-IE" sz="3200" dirty="0">
                <a:solidFill>
                  <a:schemeClr val="accent1">
                    <a:lumMod val="75000"/>
                  </a:schemeClr>
                </a:solidFill>
              </a:rPr>
              <a:t>Affordability?...Spend on housing ≤ 30% net income or</a:t>
            </a:r>
          </a:p>
          <a:p>
            <a:pPr marL="812800" lvl="1" indent="-355600">
              <a:spcBef>
                <a:spcPct val="20000"/>
              </a:spcBef>
              <a:spcAft>
                <a:spcPts val="600"/>
              </a:spcAft>
              <a:buClr>
                <a:schemeClr val="accent3"/>
              </a:buClr>
              <a:buFont typeface="Wingdings" pitchFamily="2" charset="2"/>
              <a:buChar char="§"/>
            </a:pPr>
            <a:r>
              <a:rPr lang="en-IE" sz="3200" dirty="0">
                <a:solidFill>
                  <a:schemeClr val="accent1">
                    <a:lumMod val="75000"/>
                  </a:schemeClr>
                </a:solidFill>
              </a:rPr>
              <a:t>Loan to income ratio ≤ 3.5 (per central bank)</a:t>
            </a:r>
          </a:p>
          <a:p>
            <a:pPr marL="812800" lvl="1" indent="-355600">
              <a:spcBef>
                <a:spcPct val="20000"/>
              </a:spcBef>
              <a:spcAft>
                <a:spcPts val="600"/>
              </a:spcAft>
              <a:buClr>
                <a:schemeClr val="accent3"/>
              </a:buClr>
              <a:buFont typeface="Wingdings" pitchFamily="2" charset="2"/>
              <a:buChar char="§"/>
            </a:pPr>
            <a:r>
              <a:rPr lang="en-IE" sz="3200" dirty="0">
                <a:solidFill>
                  <a:schemeClr val="accent1">
                    <a:lumMod val="75000"/>
                  </a:schemeClr>
                </a:solidFill>
              </a:rPr>
              <a:t>Low cost local authority mortgages</a:t>
            </a:r>
          </a:p>
          <a:p>
            <a:pPr marL="355600" indent="-355600">
              <a:spcBef>
                <a:spcPct val="20000"/>
              </a:spcBef>
              <a:spcAft>
                <a:spcPts val="600"/>
              </a:spcAft>
              <a:buClr>
                <a:schemeClr val="accent3"/>
              </a:buClr>
              <a:buFont typeface="Wingdings" pitchFamily="2" charset="2"/>
              <a:buChar char="§"/>
            </a:pPr>
            <a:r>
              <a:rPr lang="en-IE" sz="3200" dirty="0">
                <a:solidFill>
                  <a:schemeClr val="accent1">
                    <a:lumMod val="75000"/>
                  </a:schemeClr>
                </a:solidFill>
              </a:rPr>
              <a:t>Household income between €36k &amp; €79k per annum</a:t>
            </a:r>
          </a:p>
          <a:p>
            <a:pPr marL="355600" indent="-355600">
              <a:spcBef>
                <a:spcPct val="20000"/>
              </a:spcBef>
              <a:spcAft>
                <a:spcPts val="600"/>
              </a:spcAft>
              <a:buClr>
                <a:schemeClr val="accent3"/>
              </a:buClr>
              <a:buFont typeface="Wingdings" pitchFamily="2" charset="2"/>
              <a:buChar char="§"/>
            </a:pPr>
            <a:r>
              <a:rPr lang="en-IE" sz="3200" dirty="0">
                <a:solidFill>
                  <a:schemeClr val="accent1">
                    <a:lumMod val="75000"/>
                  </a:schemeClr>
                </a:solidFill>
              </a:rPr>
              <a:t>This amounts to 40% of the population </a:t>
            </a:r>
          </a:p>
          <a:p>
            <a:pPr marL="355600" indent="-355600">
              <a:spcBef>
                <a:spcPct val="20000"/>
              </a:spcBef>
              <a:spcAft>
                <a:spcPts val="600"/>
              </a:spcAft>
              <a:buClr>
                <a:schemeClr val="accent3"/>
              </a:buClr>
              <a:buFont typeface="Wingdings" pitchFamily="2" charset="2"/>
              <a:buChar char="§"/>
            </a:pPr>
            <a:r>
              <a:rPr lang="en-IE" sz="3200" dirty="0">
                <a:solidFill>
                  <a:schemeClr val="accent1">
                    <a:lumMod val="75000"/>
                  </a:schemeClr>
                </a:solidFill>
              </a:rPr>
              <a:t>(In 2015, only 7% of house sales were to this cohort) </a:t>
            </a:r>
          </a:p>
        </p:txBody>
      </p:sp>
      <p:pic>
        <p:nvPicPr>
          <p:cNvPr id="7" name="Picture 2"/>
          <p:cNvPicPr>
            <a:picLocks noChangeAspect="1" noChangeArrowheads="1"/>
          </p:cNvPicPr>
          <p:nvPr/>
        </p:nvPicPr>
        <p:blipFill>
          <a:blip r:embed="rId3" cstate="print"/>
          <a:srcRect/>
          <a:stretch>
            <a:fillRect/>
          </a:stretch>
        </p:blipFill>
        <p:spPr bwMode="auto">
          <a:xfrm>
            <a:off x="7848000" y="5105400"/>
            <a:ext cx="1296000" cy="1296000"/>
          </a:xfrm>
          <a:prstGeom prst="rect">
            <a:avLst/>
          </a:prstGeom>
          <a:noFill/>
          <a:ln w="9525">
            <a:noFill/>
            <a:miter lim="800000"/>
            <a:headEnd/>
            <a:tailEnd/>
          </a:ln>
          <a:effectLst>
            <a:softEdge rad="31750"/>
          </a:effectLst>
        </p:spPr>
      </p:pic>
      <p:pic>
        <p:nvPicPr>
          <p:cNvPr id="8" name="Picture 7">
            <a:extLst>
              <a:ext uri="{FF2B5EF4-FFF2-40B4-BE49-F238E27FC236}">
                <a16:creationId xmlns:a16="http://schemas.microsoft.com/office/drawing/2014/main" id="{CABEB0CD-4DC5-4B44-8593-F86151AED4C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298" t="33108" r="6034" b="34641"/>
          <a:stretch/>
        </p:blipFill>
        <p:spPr>
          <a:xfrm>
            <a:off x="0" y="5313818"/>
            <a:ext cx="5867400" cy="1544181"/>
          </a:xfrm>
          <a:prstGeom prst="rect">
            <a:avLst/>
          </a:prstGeom>
        </p:spPr>
      </p:pic>
    </p:spTree>
    <p:extLst>
      <p:ext uri="{BB962C8B-B14F-4D97-AF65-F5344CB8AC3E}">
        <p14:creationId xmlns:p14="http://schemas.microsoft.com/office/powerpoint/2010/main" val="2471019868"/>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4" name="AutoShape 6" descr="Image result for commercial office interiors"/>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E" dirty="0">
              <a:solidFill>
                <a:prstClr val="black"/>
              </a:solidFill>
            </a:endParaRPr>
          </a:p>
        </p:txBody>
      </p:sp>
      <p:cxnSp>
        <p:nvCxnSpPr>
          <p:cNvPr id="15" name="Straight Connector 14"/>
          <p:cNvCxnSpPr/>
          <p:nvPr/>
        </p:nvCxnSpPr>
        <p:spPr>
          <a:xfrm>
            <a:off x="152400" y="6248400"/>
            <a:ext cx="88392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7" name="Picture 2"/>
          <p:cNvPicPr>
            <a:picLocks noChangeAspect="1" noChangeArrowheads="1"/>
          </p:cNvPicPr>
          <p:nvPr/>
        </p:nvPicPr>
        <p:blipFill>
          <a:blip r:embed="rId3" cstate="print"/>
          <a:srcRect/>
          <a:stretch>
            <a:fillRect/>
          </a:stretch>
        </p:blipFill>
        <p:spPr bwMode="auto">
          <a:xfrm>
            <a:off x="7848000" y="5105400"/>
            <a:ext cx="1296000" cy="1296000"/>
          </a:xfrm>
          <a:prstGeom prst="rect">
            <a:avLst/>
          </a:prstGeom>
          <a:noFill/>
          <a:ln w="9525">
            <a:noFill/>
            <a:miter lim="800000"/>
            <a:headEnd/>
            <a:tailEnd/>
          </a:ln>
          <a:effectLst>
            <a:softEdge rad="31750"/>
          </a:effectLst>
        </p:spPr>
      </p:pic>
      <p:sp>
        <p:nvSpPr>
          <p:cNvPr id="2" name="Rectangle 1">
            <a:extLst>
              <a:ext uri="{FF2B5EF4-FFF2-40B4-BE49-F238E27FC236}">
                <a16:creationId xmlns:a16="http://schemas.microsoft.com/office/drawing/2014/main" id="{4F456342-0F19-4197-86EB-BB6B011BFBC0}"/>
              </a:ext>
            </a:extLst>
          </p:cNvPr>
          <p:cNvSpPr/>
          <p:nvPr/>
        </p:nvSpPr>
        <p:spPr>
          <a:xfrm>
            <a:off x="381000" y="304799"/>
            <a:ext cx="8382000" cy="4939814"/>
          </a:xfrm>
          <a:prstGeom prst="rect">
            <a:avLst/>
          </a:prstGeom>
        </p:spPr>
        <p:txBody>
          <a:bodyPr wrap="square">
            <a:spAutoFit/>
          </a:bodyPr>
          <a:lstStyle/>
          <a:p>
            <a:r>
              <a:rPr lang="en-IE" b="1" dirty="0">
                <a:solidFill>
                  <a:schemeClr val="accent1">
                    <a:lumMod val="75000"/>
                  </a:schemeClr>
                </a:solidFill>
              </a:rPr>
              <a:t>Poppintree</a:t>
            </a:r>
            <a:endParaRPr lang="en-IE" b="1" i="1" dirty="0">
              <a:solidFill>
                <a:schemeClr val="accent1">
                  <a:lumMod val="75000"/>
                </a:schemeClr>
              </a:solidFill>
            </a:endParaRPr>
          </a:p>
          <a:p>
            <a:pPr marL="355600" indent="-355600">
              <a:spcBef>
                <a:spcPct val="20000"/>
              </a:spcBef>
              <a:spcAft>
                <a:spcPts val="600"/>
              </a:spcAft>
              <a:buClr>
                <a:schemeClr val="accent3"/>
              </a:buClr>
              <a:buFont typeface="Wingdings" pitchFamily="2" charset="2"/>
              <a:buChar char="§"/>
              <a:defRPr/>
            </a:pPr>
            <a:r>
              <a:rPr lang="en-IE" dirty="0">
                <a:solidFill>
                  <a:schemeClr val="accent1">
                    <a:lumMod val="75000"/>
                  </a:schemeClr>
                </a:solidFill>
              </a:rPr>
              <a:t>49 Cooperative, Affordable Type homes – all pre sold.</a:t>
            </a:r>
          </a:p>
          <a:p>
            <a:pPr marL="355600" indent="-355600">
              <a:spcBef>
                <a:spcPct val="20000"/>
              </a:spcBef>
              <a:spcAft>
                <a:spcPts val="600"/>
              </a:spcAft>
              <a:buClr>
                <a:schemeClr val="accent3"/>
              </a:buClr>
              <a:buFont typeface="Wingdings" pitchFamily="2" charset="2"/>
              <a:buChar char="§"/>
              <a:defRPr/>
            </a:pPr>
            <a:r>
              <a:rPr lang="en-IE" dirty="0">
                <a:solidFill>
                  <a:schemeClr val="accent1">
                    <a:lumMod val="75000"/>
                  </a:schemeClr>
                </a:solidFill>
              </a:rPr>
              <a:t>Made possible with support from DCC - land at €1,000 per house plot and waive development and planning levies.</a:t>
            </a:r>
          </a:p>
          <a:p>
            <a:pPr marL="355600" indent="-355600">
              <a:spcBef>
                <a:spcPct val="20000"/>
              </a:spcBef>
              <a:spcAft>
                <a:spcPts val="600"/>
              </a:spcAft>
              <a:buClr>
                <a:schemeClr val="accent3"/>
              </a:buClr>
              <a:buFont typeface="Wingdings" pitchFamily="2" charset="2"/>
              <a:buChar char="§"/>
              <a:defRPr/>
            </a:pPr>
            <a:r>
              <a:rPr lang="en-IE" dirty="0">
                <a:solidFill>
                  <a:schemeClr val="accent1">
                    <a:lumMod val="75000"/>
                  </a:schemeClr>
                </a:solidFill>
              </a:rPr>
              <a:t>Ó Cualann surplus – max 5% </a:t>
            </a:r>
          </a:p>
          <a:p>
            <a:pPr marL="355600" indent="-355600">
              <a:spcBef>
                <a:spcPct val="20000"/>
              </a:spcBef>
              <a:spcAft>
                <a:spcPts val="600"/>
              </a:spcAft>
              <a:buClr>
                <a:schemeClr val="accent3"/>
              </a:buClr>
              <a:buFont typeface="Wingdings" pitchFamily="2" charset="2"/>
              <a:buChar char="§"/>
              <a:defRPr/>
            </a:pPr>
            <a:r>
              <a:rPr lang="en-IE" dirty="0">
                <a:solidFill>
                  <a:schemeClr val="accent1">
                    <a:lumMod val="75000"/>
                  </a:schemeClr>
                </a:solidFill>
              </a:rPr>
              <a:t>Fixed price – no variation contract with builder</a:t>
            </a:r>
          </a:p>
          <a:p>
            <a:pPr marL="355600" indent="-355600">
              <a:spcBef>
                <a:spcPct val="20000"/>
              </a:spcBef>
              <a:spcAft>
                <a:spcPts val="600"/>
              </a:spcAft>
              <a:buClr>
                <a:schemeClr val="accent3"/>
              </a:buClr>
              <a:buFont typeface="Wingdings" pitchFamily="2" charset="2"/>
              <a:buChar char="§"/>
              <a:defRPr/>
            </a:pPr>
            <a:r>
              <a:rPr lang="en-IE" dirty="0">
                <a:solidFill>
                  <a:schemeClr val="accent1">
                    <a:lumMod val="75000"/>
                  </a:schemeClr>
                </a:solidFill>
              </a:rPr>
              <a:t>Started on site on 20 Oct 2016</a:t>
            </a:r>
          </a:p>
          <a:p>
            <a:pPr marL="355600" indent="-355600">
              <a:spcBef>
                <a:spcPct val="20000"/>
              </a:spcBef>
              <a:spcAft>
                <a:spcPts val="600"/>
              </a:spcAft>
              <a:buClr>
                <a:schemeClr val="accent3"/>
              </a:buClr>
              <a:buFont typeface="Wingdings" pitchFamily="2" charset="2"/>
              <a:buChar char="§"/>
              <a:defRPr/>
            </a:pPr>
            <a:r>
              <a:rPr lang="en-IE" dirty="0">
                <a:solidFill>
                  <a:schemeClr val="accent1">
                    <a:lumMod val="75000"/>
                  </a:schemeClr>
                </a:solidFill>
              </a:rPr>
              <a:t>1st 9 homes Handover July 2017</a:t>
            </a:r>
          </a:p>
          <a:p>
            <a:pPr marL="355600" indent="-355600">
              <a:spcBef>
                <a:spcPct val="20000"/>
              </a:spcBef>
              <a:spcAft>
                <a:spcPts val="600"/>
              </a:spcAft>
              <a:buClr>
                <a:schemeClr val="accent3"/>
              </a:buClr>
              <a:buFont typeface="Wingdings" pitchFamily="2" charset="2"/>
              <a:buChar char="§"/>
              <a:defRPr/>
            </a:pPr>
            <a:r>
              <a:rPr lang="en-IE" dirty="0">
                <a:solidFill>
                  <a:schemeClr val="accent1">
                    <a:lumMod val="75000"/>
                  </a:schemeClr>
                </a:solidFill>
              </a:rPr>
              <a:t>Phase 1 Completed, 17 houses occupied – Bank paid in full – Contractor paid in full</a:t>
            </a:r>
          </a:p>
          <a:p>
            <a:r>
              <a:rPr lang="en-IE" dirty="0">
                <a:solidFill>
                  <a:schemeClr val="accent1">
                    <a:lumMod val="75000"/>
                  </a:schemeClr>
                </a:solidFill>
              </a:rPr>
              <a:t>…Roads &amp; services provided.</a:t>
            </a:r>
          </a:p>
          <a:p>
            <a:pPr marL="355600" lvl="0" indent="-355600">
              <a:spcBef>
                <a:spcPct val="20000"/>
              </a:spcBef>
              <a:spcAft>
                <a:spcPts val="600"/>
              </a:spcAft>
              <a:buClr>
                <a:schemeClr val="accent3"/>
              </a:buClr>
              <a:buFont typeface="Wingdings" pitchFamily="2" charset="2"/>
              <a:buChar char="§"/>
              <a:defRPr/>
            </a:pPr>
            <a:r>
              <a:rPr lang="en-IE" dirty="0">
                <a:solidFill>
                  <a:schemeClr val="accent1">
                    <a:lumMod val="75000"/>
                  </a:schemeClr>
                </a:solidFill>
              </a:rPr>
              <a:t>Eligibility Criteria developed by Ó Cualann and DCC </a:t>
            </a:r>
          </a:p>
          <a:p>
            <a:pPr marL="355600" lvl="0" indent="-355600">
              <a:spcBef>
                <a:spcPct val="20000"/>
              </a:spcBef>
              <a:spcAft>
                <a:spcPts val="600"/>
              </a:spcAft>
              <a:buClr>
                <a:schemeClr val="accent3"/>
              </a:buClr>
              <a:buFont typeface="Wingdings" pitchFamily="2" charset="2"/>
              <a:buChar char="§"/>
              <a:defRPr/>
            </a:pPr>
            <a:r>
              <a:rPr lang="en-IE" dirty="0">
                <a:solidFill>
                  <a:schemeClr val="accent1">
                    <a:lumMod val="75000"/>
                  </a:schemeClr>
                </a:solidFill>
              </a:rPr>
              <a:t>10 Year ‘Gain sharing’ / Clawback provision in favour of DCC </a:t>
            </a:r>
          </a:p>
          <a:p>
            <a:pPr marL="355600" lvl="0" indent="-355600">
              <a:spcBef>
                <a:spcPct val="20000"/>
              </a:spcBef>
              <a:spcAft>
                <a:spcPts val="600"/>
              </a:spcAft>
              <a:buClr>
                <a:schemeClr val="accent3"/>
              </a:buClr>
              <a:buFont typeface="Wingdings" pitchFamily="2" charset="2"/>
              <a:buChar char="§"/>
              <a:defRPr/>
            </a:pPr>
            <a:r>
              <a:rPr lang="en-IE" dirty="0">
                <a:solidFill>
                  <a:schemeClr val="accent1">
                    <a:lumMod val="75000"/>
                  </a:schemeClr>
                </a:solidFill>
              </a:rPr>
              <a:t>20 Year ‘Gain sharing’ / Clawback provision in favour of DCC on future schemes</a:t>
            </a:r>
          </a:p>
        </p:txBody>
      </p:sp>
      <p:pic>
        <p:nvPicPr>
          <p:cNvPr id="8" name="Picture 7">
            <a:extLst>
              <a:ext uri="{FF2B5EF4-FFF2-40B4-BE49-F238E27FC236}">
                <a16:creationId xmlns:a16="http://schemas.microsoft.com/office/drawing/2014/main" id="{F2366F87-2EF7-4384-A0E5-C8F4FF56373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298" t="33108" r="6034" b="34641"/>
          <a:stretch/>
        </p:blipFill>
        <p:spPr>
          <a:xfrm>
            <a:off x="0" y="5333874"/>
            <a:ext cx="5791200" cy="1524126"/>
          </a:xfrm>
          <a:prstGeom prst="rect">
            <a:avLst/>
          </a:prstGeom>
        </p:spPr>
      </p:pic>
    </p:spTree>
    <p:extLst>
      <p:ext uri="{BB962C8B-B14F-4D97-AF65-F5344CB8AC3E}">
        <p14:creationId xmlns:p14="http://schemas.microsoft.com/office/powerpoint/2010/main" val="620600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4" name="AutoShape 6" descr="Image result for commercial office interiors"/>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E" dirty="0"/>
          </a:p>
        </p:txBody>
      </p:sp>
      <p:cxnSp>
        <p:nvCxnSpPr>
          <p:cNvPr id="15" name="Straight Connector 14"/>
          <p:cNvCxnSpPr/>
          <p:nvPr/>
        </p:nvCxnSpPr>
        <p:spPr>
          <a:xfrm>
            <a:off x="152400" y="6248400"/>
            <a:ext cx="88392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4" name="Content Placeholder 2"/>
          <p:cNvSpPr txBox="1">
            <a:spLocks/>
          </p:cNvSpPr>
          <p:nvPr/>
        </p:nvSpPr>
        <p:spPr>
          <a:xfrm>
            <a:off x="457200" y="533400"/>
            <a:ext cx="8229600" cy="4960715"/>
          </a:xfrm>
          <a:prstGeom prst="rect">
            <a:avLst/>
          </a:prstGeom>
        </p:spPr>
        <p:txBody>
          <a:bodyPr vert="horz" lIns="91440" tIns="45720" rIns="91440" bIns="45720" rtlCol="0">
            <a:normAutofit fontScale="77500" lnSpcReduction="20000"/>
          </a:bodyPr>
          <a:lstStyle/>
          <a:p>
            <a:r>
              <a:rPr lang="en-IE" sz="2400" dirty="0">
                <a:solidFill>
                  <a:schemeClr val="accent1">
                    <a:lumMod val="75000"/>
                  </a:schemeClr>
                </a:solidFill>
              </a:rPr>
              <a:t>Put work into building the community first:</a:t>
            </a:r>
          </a:p>
          <a:p>
            <a:r>
              <a:rPr lang="en-IE" dirty="0"/>
              <a:t>“…people get to know their neighbours before they move in, </a:t>
            </a:r>
          </a:p>
          <a:p>
            <a:r>
              <a:rPr lang="en-IE" dirty="0"/>
              <a:t>where they all look out for each other,</a:t>
            </a:r>
          </a:p>
          <a:p>
            <a:r>
              <a:rPr lang="en-IE" dirty="0"/>
              <a:t>where mortgages do not cripple them, </a:t>
            </a:r>
          </a:p>
          <a:p>
            <a:r>
              <a:rPr lang="en-IE" dirty="0"/>
              <a:t>where energy bills are low, </a:t>
            </a:r>
          </a:p>
          <a:p>
            <a:r>
              <a:rPr lang="en-IE" dirty="0"/>
              <a:t>where homes are guaranteed to be built to the best international standards, </a:t>
            </a:r>
          </a:p>
          <a:p>
            <a:r>
              <a:rPr lang="en-IE" dirty="0"/>
              <a:t>where people feel safe and secure...”</a:t>
            </a:r>
          </a:p>
          <a:p>
            <a:endParaRPr lang="en-IE" sz="2400" dirty="0">
              <a:solidFill>
                <a:schemeClr val="accent1">
                  <a:lumMod val="75000"/>
                </a:schemeClr>
              </a:solidFill>
            </a:endParaRPr>
          </a:p>
          <a:p>
            <a:r>
              <a:rPr lang="en-IE" sz="2400" dirty="0">
                <a:solidFill>
                  <a:schemeClr val="accent1">
                    <a:lumMod val="75000"/>
                  </a:schemeClr>
                </a:solidFill>
              </a:rPr>
              <a:t>Right to Safety &amp; Security:</a:t>
            </a:r>
            <a:br>
              <a:rPr lang="en-IE" sz="2400" dirty="0">
                <a:solidFill>
                  <a:schemeClr val="accent1">
                    <a:lumMod val="75000"/>
                  </a:schemeClr>
                </a:solidFill>
              </a:rPr>
            </a:br>
            <a:r>
              <a:rPr lang="en-IE" sz="2400" dirty="0">
                <a:solidFill>
                  <a:schemeClr val="accent1">
                    <a:lumMod val="75000"/>
                  </a:schemeClr>
                </a:solidFill>
              </a:rPr>
              <a:t>All residents have a right to live in a safe and secure environment</a:t>
            </a:r>
            <a:br>
              <a:rPr lang="en-IE" sz="2400" dirty="0">
                <a:solidFill>
                  <a:schemeClr val="accent1">
                    <a:lumMod val="75000"/>
                  </a:schemeClr>
                </a:solidFill>
              </a:rPr>
            </a:br>
            <a:r>
              <a:rPr lang="en-IE" dirty="0"/>
              <a:t>All residents will ensure that they and their visitors will observe traffic regulations especially with regard to speed and parking…</a:t>
            </a:r>
            <a:endParaRPr lang="en-IE" sz="2400" dirty="0">
              <a:solidFill>
                <a:schemeClr val="accent1">
                  <a:lumMod val="75000"/>
                </a:schemeClr>
              </a:solidFill>
            </a:endParaRPr>
          </a:p>
          <a:p>
            <a:br>
              <a:rPr lang="en-IE" sz="2400" dirty="0">
                <a:solidFill>
                  <a:schemeClr val="accent1">
                    <a:lumMod val="75000"/>
                  </a:schemeClr>
                </a:solidFill>
              </a:rPr>
            </a:br>
            <a:r>
              <a:rPr lang="en-IE" sz="2400" dirty="0">
                <a:solidFill>
                  <a:schemeClr val="accent1">
                    <a:lumMod val="75000"/>
                  </a:schemeClr>
                </a:solidFill>
              </a:rPr>
              <a:t>Right to Privacy: </a:t>
            </a:r>
            <a:br>
              <a:rPr lang="en-IE" sz="2400" dirty="0">
                <a:solidFill>
                  <a:schemeClr val="accent1">
                    <a:lumMod val="75000"/>
                  </a:schemeClr>
                </a:solidFill>
              </a:rPr>
            </a:br>
            <a:r>
              <a:rPr lang="en-IE" sz="2400" dirty="0">
                <a:solidFill>
                  <a:schemeClr val="accent1">
                    <a:lumMod val="75000"/>
                  </a:schemeClr>
                </a:solidFill>
              </a:rPr>
              <a:t>All residents have the right to have their privacy respected by their neighbours</a:t>
            </a:r>
            <a:br>
              <a:rPr lang="en-IE" sz="2400" dirty="0">
                <a:solidFill>
                  <a:schemeClr val="accent1">
                    <a:lumMod val="75000"/>
                  </a:schemeClr>
                </a:solidFill>
              </a:rPr>
            </a:br>
            <a:r>
              <a:rPr lang="en-IE" dirty="0"/>
              <a:t>All residents will respect the privacy of their neighbours and in particular will respect a family’s right to privacy…</a:t>
            </a:r>
            <a:endParaRPr lang="en-IE" sz="2400" dirty="0">
              <a:solidFill>
                <a:schemeClr val="accent1">
                  <a:lumMod val="75000"/>
                </a:schemeClr>
              </a:solidFill>
            </a:endParaRPr>
          </a:p>
          <a:p>
            <a:endParaRPr lang="en-IE" sz="2400" dirty="0">
              <a:solidFill>
                <a:schemeClr val="accent1">
                  <a:lumMod val="75000"/>
                </a:schemeClr>
              </a:solidFill>
            </a:endParaRPr>
          </a:p>
          <a:p>
            <a:pPr lvl="0"/>
            <a:r>
              <a:rPr lang="en-IE" sz="2400" dirty="0">
                <a:solidFill>
                  <a:schemeClr val="accent1">
                    <a:lumMod val="75000"/>
                  </a:schemeClr>
                </a:solidFill>
              </a:rPr>
              <a:t>Each household has right to a designated parking space:</a:t>
            </a:r>
            <a:br>
              <a:rPr lang="en-IE" sz="2400" dirty="0">
                <a:solidFill>
                  <a:schemeClr val="accent1">
                    <a:lumMod val="75000"/>
                  </a:schemeClr>
                </a:solidFill>
              </a:rPr>
            </a:br>
            <a:r>
              <a:rPr lang="en-IE" dirty="0"/>
              <a:t>All residents will respect the designated parking spaces in front of the houses which do not have a driveway…</a:t>
            </a:r>
          </a:p>
          <a:p>
            <a:pPr lvl="0"/>
            <a:endParaRPr lang="en-IE" sz="2400" dirty="0">
              <a:solidFill>
                <a:schemeClr val="accent1">
                  <a:lumMod val="75000"/>
                </a:schemeClr>
              </a:solidFill>
            </a:endParaRPr>
          </a:p>
          <a:p>
            <a:pPr lvl="0"/>
            <a:r>
              <a:rPr lang="en-IE" sz="2400" dirty="0">
                <a:solidFill>
                  <a:schemeClr val="accent1">
                    <a:lumMod val="75000"/>
                  </a:schemeClr>
                </a:solidFill>
              </a:rPr>
              <a:t>Right to fair procedure in the selection and allocation of houses:</a:t>
            </a:r>
            <a:br>
              <a:rPr lang="en-IE" sz="2400" dirty="0">
                <a:solidFill>
                  <a:schemeClr val="accent1">
                    <a:lumMod val="75000"/>
                  </a:schemeClr>
                </a:solidFill>
              </a:rPr>
            </a:br>
            <a:r>
              <a:rPr lang="en-IE" dirty="0"/>
              <a:t>All prospective purchasers will abide by the eligibility criteria ….</a:t>
            </a:r>
            <a:endParaRPr lang="en-IE" sz="2400" dirty="0">
              <a:solidFill>
                <a:schemeClr val="accent1">
                  <a:lumMod val="75000"/>
                </a:schemeClr>
              </a:solidFill>
            </a:endParaRPr>
          </a:p>
          <a:p>
            <a:endParaRPr lang="en-IE" dirty="0"/>
          </a:p>
        </p:txBody>
      </p:sp>
      <p:pic>
        <p:nvPicPr>
          <p:cNvPr id="6" name="Picture 2"/>
          <p:cNvPicPr>
            <a:picLocks noChangeAspect="1" noChangeArrowheads="1"/>
          </p:cNvPicPr>
          <p:nvPr/>
        </p:nvPicPr>
        <p:blipFill>
          <a:blip r:embed="rId3" cstate="print"/>
          <a:srcRect/>
          <a:stretch>
            <a:fillRect/>
          </a:stretch>
        </p:blipFill>
        <p:spPr bwMode="auto">
          <a:xfrm>
            <a:off x="7848000" y="5562000"/>
            <a:ext cx="1296000" cy="1296000"/>
          </a:xfrm>
          <a:prstGeom prst="rect">
            <a:avLst/>
          </a:prstGeom>
          <a:noFill/>
          <a:ln w="9525">
            <a:noFill/>
            <a:miter lim="800000"/>
            <a:headEnd/>
            <a:tailEnd/>
          </a:ln>
          <a:effectLst>
            <a:softEdge rad="31750"/>
          </a:effectLst>
        </p:spPr>
      </p:pic>
      <p:sp>
        <p:nvSpPr>
          <p:cNvPr id="2" name="TextBox 1"/>
          <p:cNvSpPr txBox="1"/>
          <p:nvPr/>
        </p:nvSpPr>
        <p:spPr>
          <a:xfrm>
            <a:off x="7074203" y="0"/>
            <a:ext cx="2069797" cy="369332"/>
          </a:xfrm>
          <a:prstGeom prst="rect">
            <a:avLst/>
          </a:prstGeom>
          <a:noFill/>
        </p:spPr>
        <p:txBody>
          <a:bodyPr wrap="none" rtlCol="0">
            <a:spAutoFit/>
          </a:bodyPr>
          <a:lstStyle/>
          <a:p>
            <a:r>
              <a:rPr lang="en-IE" b="1" dirty="0">
                <a:solidFill>
                  <a:schemeClr val="accent1">
                    <a:lumMod val="75000"/>
                  </a:schemeClr>
                </a:solidFill>
                <a:latin typeface="Arial" pitchFamily="34" charset="0"/>
                <a:cs typeface="Arial" pitchFamily="34" charset="0"/>
              </a:rPr>
              <a:t>Common Charter</a:t>
            </a:r>
          </a:p>
        </p:txBody>
      </p:sp>
      <p:pic>
        <p:nvPicPr>
          <p:cNvPr id="9" name="Picture 8">
            <a:extLst>
              <a:ext uri="{FF2B5EF4-FFF2-40B4-BE49-F238E27FC236}">
                <a16:creationId xmlns:a16="http://schemas.microsoft.com/office/drawing/2014/main" id="{4DBA6F78-2B68-42A7-98CF-FBB75B5D2EA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298" t="33108" r="6034" b="34641"/>
          <a:stretch/>
        </p:blipFill>
        <p:spPr>
          <a:xfrm>
            <a:off x="0" y="5333874"/>
            <a:ext cx="5791200" cy="1524126"/>
          </a:xfrm>
          <a:prstGeom prst="rect">
            <a:avLst/>
          </a:prstGeom>
        </p:spPr>
      </p:pic>
    </p:spTree>
    <p:extLst>
      <p:ext uri="{BB962C8B-B14F-4D97-AF65-F5344CB8AC3E}">
        <p14:creationId xmlns:p14="http://schemas.microsoft.com/office/powerpoint/2010/main" val="33462841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4" name="AutoShape 6" descr="Image result for commercial office interiors"/>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E" dirty="0">
              <a:solidFill>
                <a:prstClr val="black"/>
              </a:solidFill>
            </a:endParaRPr>
          </a:p>
        </p:txBody>
      </p:sp>
      <p:cxnSp>
        <p:nvCxnSpPr>
          <p:cNvPr id="15" name="Straight Connector 14"/>
          <p:cNvCxnSpPr/>
          <p:nvPr/>
        </p:nvCxnSpPr>
        <p:spPr>
          <a:xfrm>
            <a:off x="152400" y="6248400"/>
            <a:ext cx="88392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971800" y="185024"/>
            <a:ext cx="6019800" cy="369332"/>
          </a:xfrm>
          <a:prstGeom prst="rect">
            <a:avLst/>
          </a:prstGeom>
          <a:noFill/>
        </p:spPr>
        <p:txBody>
          <a:bodyPr wrap="square" rtlCol="0">
            <a:spAutoFit/>
          </a:bodyPr>
          <a:lstStyle/>
          <a:p>
            <a:pPr algn="r"/>
            <a:r>
              <a:rPr lang="en-IE" dirty="0">
                <a:solidFill>
                  <a:schemeClr val="tx2">
                    <a:lumMod val="60000"/>
                    <a:lumOff val="40000"/>
                  </a:schemeClr>
                </a:solidFill>
                <a:latin typeface="Arial Black" panose="020B0A04020102020204" pitchFamily="34" charset="0"/>
                <a:cs typeface="RomanD" panose="00000400000000000000" pitchFamily="2" charset="0"/>
              </a:rPr>
              <a:t>Eligibility Criteria</a:t>
            </a:r>
          </a:p>
        </p:txBody>
      </p:sp>
      <p:pic>
        <p:nvPicPr>
          <p:cNvPr id="7" name="Picture 2"/>
          <p:cNvPicPr>
            <a:picLocks noChangeAspect="1" noChangeArrowheads="1"/>
          </p:cNvPicPr>
          <p:nvPr/>
        </p:nvPicPr>
        <p:blipFill>
          <a:blip r:embed="rId2" cstate="print"/>
          <a:srcRect/>
          <a:stretch>
            <a:fillRect/>
          </a:stretch>
        </p:blipFill>
        <p:spPr bwMode="auto">
          <a:xfrm>
            <a:off x="7848000" y="5562000"/>
            <a:ext cx="1296000" cy="1296000"/>
          </a:xfrm>
          <a:prstGeom prst="rect">
            <a:avLst/>
          </a:prstGeom>
          <a:noFill/>
          <a:ln w="9525">
            <a:noFill/>
            <a:miter lim="800000"/>
            <a:headEnd/>
            <a:tailEnd/>
          </a:ln>
          <a:effectLst>
            <a:softEdge rad="31750"/>
          </a:effectLst>
        </p:spPr>
      </p:pic>
      <p:pic>
        <p:nvPicPr>
          <p:cNvPr id="8" name="Picture 7">
            <a:extLst>
              <a:ext uri="{FF2B5EF4-FFF2-40B4-BE49-F238E27FC236}">
                <a16:creationId xmlns:a16="http://schemas.microsoft.com/office/drawing/2014/main" id="{B436AAF1-CB34-46CA-93AD-F1E5CCCA26B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298" t="33108" r="6034" b="34641"/>
          <a:stretch/>
        </p:blipFill>
        <p:spPr>
          <a:xfrm>
            <a:off x="0" y="5333874"/>
            <a:ext cx="5791200" cy="1524126"/>
          </a:xfrm>
          <a:prstGeom prst="rect">
            <a:avLst/>
          </a:prstGeom>
        </p:spPr>
      </p:pic>
      <p:sp>
        <p:nvSpPr>
          <p:cNvPr id="9" name="Content Placeholder 4">
            <a:extLst>
              <a:ext uri="{FF2B5EF4-FFF2-40B4-BE49-F238E27FC236}">
                <a16:creationId xmlns:a16="http://schemas.microsoft.com/office/drawing/2014/main" id="{BCA8C863-1FF2-48E1-98F1-046E23A08DA5}"/>
              </a:ext>
            </a:extLst>
          </p:cNvPr>
          <p:cNvSpPr txBox="1">
            <a:spLocks/>
          </p:cNvSpPr>
          <p:nvPr/>
        </p:nvSpPr>
        <p:spPr>
          <a:xfrm>
            <a:off x="304800" y="447994"/>
            <a:ext cx="8706505" cy="4809806"/>
          </a:xfrm>
          <a:prstGeom prst="rect">
            <a:avLst/>
          </a:prstGeom>
        </p:spPr>
        <p:txBody>
          <a:bodyPr vert="horz" lIns="91440" tIns="45720" rIns="91440" bIns="45720" rtlCol="0">
            <a:noAutofit/>
          </a:bodyPr>
          <a:lstStyle/>
          <a:p>
            <a:pPr lvl="0"/>
            <a:r>
              <a:rPr lang="en-IE" sz="1600" dirty="0">
                <a:solidFill>
                  <a:schemeClr val="tx2">
                    <a:lumMod val="60000"/>
                    <a:lumOff val="40000"/>
                  </a:schemeClr>
                </a:solidFill>
              </a:rPr>
              <a:t>At least 70% of purchasers should be currently living or working in Dublin North West area</a:t>
            </a:r>
          </a:p>
          <a:p>
            <a:pPr lvl="0"/>
            <a:r>
              <a:rPr lang="en-IE" sz="1600" dirty="0">
                <a:solidFill>
                  <a:schemeClr val="tx2">
                    <a:lumMod val="60000"/>
                    <a:lumOff val="40000"/>
                  </a:schemeClr>
                </a:solidFill>
              </a:rPr>
              <a:t>Each purchaser must sign and agree to be bound by the common charter and must agree to the ‘Gain-sharing/ Clawback Arrangements’</a:t>
            </a:r>
          </a:p>
          <a:p>
            <a:pPr lvl="0"/>
            <a:r>
              <a:rPr lang="en-IE" sz="1600" dirty="0">
                <a:solidFill>
                  <a:schemeClr val="tx2">
                    <a:lumMod val="60000"/>
                    <a:lumOff val="40000"/>
                  </a:schemeClr>
                </a:solidFill>
              </a:rPr>
              <a:t>…must be a First Time Buyer. In case of joint applicants, neither applicant can be a previous owner or current owner of a property. This requirement may be exempted in the case of persons who are separated or divorced</a:t>
            </a:r>
          </a:p>
          <a:p>
            <a:pPr lvl="0"/>
            <a:r>
              <a:rPr lang="en-IE" sz="1600" dirty="0">
                <a:solidFill>
                  <a:schemeClr val="tx2">
                    <a:lumMod val="60000"/>
                    <a:lumOff val="40000"/>
                  </a:schemeClr>
                </a:solidFill>
              </a:rPr>
              <a:t>…must have earned under €59,000 and €79,000 in the previous tax year in respect of single applicants and joint applicants respectively. This must be verified by P60 for PAYE workers or by certified accounts by self-employed workers </a:t>
            </a:r>
          </a:p>
          <a:p>
            <a:pPr lvl="0"/>
            <a:r>
              <a:rPr lang="en-IE" sz="1600" dirty="0">
                <a:solidFill>
                  <a:schemeClr val="tx2">
                    <a:lumMod val="60000"/>
                    <a:lumOff val="40000"/>
                  </a:schemeClr>
                </a:solidFill>
              </a:rPr>
              <a:t>…must in possession of a minimum deposit of 10% of the purchase price of the property; this deposit will be used as part of the construction finance</a:t>
            </a:r>
          </a:p>
          <a:p>
            <a:pPr lvl="0"/>
            <a:r>
              <a:rPr lang="en-IE" sz="1600" dirty="0">
                <a:solidFill>
                  <a:schemeClr val="tx2">
                    <a:lumMod val="60000"/>
                    <a:lumOff val="40000"/>
                  </a:schemeClr>
                </a:solidFill>
              </a:rPr>
              <a:t>…must in possession of full mortgage approval in respect of the balance of the purchase price </a:t>
            </a:r>
          </a:p>
          <a:p>
            <a:pPr lvl="0"/>
            <a:r>
              <a:rPr lang="en-IE" sz="1600" dirty="0">
                <a:solidFill>
                  <a:schemeClr val="tx2">
                    <a:lumMod val="60000"/>
                    <a:lumOff val="40000"/>
                  </a:schemeClr>
                </a:solidFill>
              </a:rPr>
              <a:t>…must have an indefinite right to remain in Ireland either through nationality or refugee status</a:t>
            </a:r>
          </a:p>
          <a:p>
            <a:pPr lvl="0"/>
            <a:endParaRPr lang="en-IE" sz="1600" dirty="0">
              <a:solidFill>
                <a:schemeClr val="tx2">
                  <a:lumMod val="60000"/>
                  <a:lumOff val="40000"/>
                </a:schemeClr>
              </a:solidFill>
            </a:endParaRPr>
          </a:p>
          <a:p>
            <a:pPr lvl="0"/>
            <a:r>
              <a:rPr lang="en-IE" sz="1600" dirty="0">
                <a:solidFill>
                  <a:schemeClr val="tx2">
                    <a:lumMod val="60000"/>
                    <a:lumOff val="40000"/>
                  </a:schemeClr>
                </a:solidFill>
              </a:rPr>
              <a:t>Eligibility will be assessed by an independent Qualified Financial Advisor who will be appointed by the AHB or Co-op with the agreement of the Local Authority</a:t>
            </a:r>
          </a:p>
          <a:p>
            <a:pPr lvl="0"/>
            <a:endParaRPr lang="en-IE" sz="1600" dirty="0">
              <a:solidFill>
                <a:schemeClr val="tx2">
                  <a:lumMod val="60000"/>
                  <a:lumOff val="40000"/>
                </a:schemeClr>
              </a:solidFill>
            </a:endParaRPr>
          </a:p>
          <a:p>
            <a:pPr lvl="0"/>
            <a:r>
              <a:rPr lang="en-IE" sz="1600" dirty="0">
                <a:solidFill>
                  <a:schemeClr val="tx2">
                    <a:lumMod val="60000"/>
                    <a:lumOff val="40000"/>
                  </a:schemeClr>
                </a:solidFill>
              </a:rPr>
              <a:t>Houses will be allocated to prospective purchasers, on a first come, first served basis, allowing for the preferences above, according as they meet all of the above eligibility criteria</a:t>
            </a:r>
            <a:endParaRPr lang="en-IE" sz="1600" dirty="0">
              <a:solidFill>
                <a:schemeClr val="tx2">
                  <a:lumMod val="60000"/>
                  <a:lumOff val="40000"/>
                </a:schemeClr>
              </a:solidFill>
              <a:effectLst/>
            </a:endParaRPr>
          </a:p>
        </p:txBody>
      </p:sp>
    </p:spTree>
    <p:extLst>
      <p:ext uri="{BB962C8B-B14F-4D97-AF65-F5344CB8AC3E}">
        <p14:creationId xmlns:p14="http://schemas.microsoft.com/office/powerpoint/2010/main" val="218140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 calcmode="lin" valueType="num">
                                      <p:cBhvr additive="base">
                                        <p:cTn id="2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anim calcmode="lin" valueType="num">
                                      <p:cBhvr additive="base">
                                        <p:cTn id="31"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 calcmode="lin" valueType="num">
                                      <p:cBhvr additive="base">
                                        <p:cTn id="37"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
                                            <p:txEl>
                                              <p:pRg st="6" end="6"/>
                                            </p:txEl>
                                          </p:spTgt>
                                        </p:tgtEl>
                                        <p:attrNameLst>
                                          <p:attrName>style.visibility</p:attrName>
                                        </p:attrNameLst>
                                      </p:cBhvr>
                                      <p:to>
                                        <p:strVal val="visible"/>
                                      </p:to>
                                    </p:set>
                                    <p:anim calcmode="lin" valueType="num">
                                      <p:cBhvr additive="base">
                                        <p:cTn id="43"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9">
                                            <p:txEl>
                                              <p:pRg st="8" end="8"/>
                                            </p:txEl>
                                          </p:spTgt>
                                        </p:tgtEl>
                                        <p:attrNameLst>
                                          <p:attrName>style.visibility</p:attrName>
                                        </p:attrNameLst>
                                      </p:cBhvr>
                                      <p:to>
                                        <p:strVal val="visible"/>
                                      </p:to>
                                    </p:set>
                                    <p:anim calcmode="lin" valueType="num">
                                      <p:cBhvr additive="base">
                                        <p:cTn id="49" dur="5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
                                            <p:txEl>
                                              <p:pRg st="8" end="8"/>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9">
                                            <p:txEl>
                                              <p:pRg st="10" end="10"/>
                                            </p:txEl>
                                          </p:spTgt>
                                        </p:tgtEl>
                                        <p:attrNameLst>
                                          <p:attrName>style.visibility</p:attrName>
                                        </p:attrNameLst>
                                      </p:cBhvr>
                                      <p:to>
                                        <p:strVal val="visible"/>
                                      </p:to>
                                    </p:set>
                                    <p:anim calcmode="lin" valueType="num">
                                      <p:cBhvr additive="base">
                                        <p:cTn id="53" dur="500" fill="hold"/>
                                        <p:tgtEl>
                                          <p:spTgt spid="9">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9">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4" name="AutoShape 6" descr="Image result for commercial office interiors"/>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E" dirty="0">
              <a:solidFill>
                <a:prstClr val="black"/>
              </a:solidFill>
            </a:endParaRPr>
          </a:p>
        </p:txBody>
      </p:sp>
      <p:cxnSp>
        <p:nvCxnSpPr>
          <p:cNvPr id="15" name="Straight Connector 14"/>
          <p:cNvCxnSpPr/>
          <p:nvPr/>
        </p:nvCxnSpPr>
        <p:spPr>
          <a:xfrm>
            <a:off x="152400" y="6248400"/>
            <a:ext cx="88392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971800" y="185024"/>
            <a:ext cx="6019800" cy="338554"/>
          </a:xfrm>
          <a:prstGeom prst="rect">
            <a:avLst/>
          </a:prstGeom>
          <a:noFill/>
        </p:spPr>
        <p:txBody>
          <a:bodyPr wrap="square" rtlCol="0">
            <a:spAutoFit/>
          </a:bodyPr>
          <a:lstStyle/>
          <a:p>
            <a:pPr algn="r"/>
            <a:r>
              <a:rPr lang="en-IE" sz="1600" b="1" dirty="0">
                <a:solidFill>
                  <a:schemeClr val="tx2">
                    <a:lumMod val="60000"/>
                    <a:lumOff val="40000"/>
                  </a:schemeClr>
                </a:solidFill>
                <a:latin typeface="Arial" panose="020B0604020202020204" pitchFamily="34" charset="0"/>
                <a:cs typeface="Arial" panose="020B0604020202020204" pitchFamily="34" charset="0"/>
              </a:rPr>
              <a:t>Specs.</a:t>
            </a:r>
          </a:p>
        </p:txBody>
      </p:sp>
      <p:sp>
        <p:nvSpPr>
          <p:cNvPr id="5" name="Rectangle 4"/>
          <p:cNvSpPr/>
          <p:nvPr/>
        </p:nvSpPr>
        <p:spPr>
          <a:xfrm>
            <a:off x="30480" y="523578"/>
            <a:ext cx="9113520" cy="3970318"/>
          </a:xfrm>
          <a:prstGeom prst="rect">
            <a:avLst/>
          </a:prstGeom>
        </p:spPr>
        <p:txBody>
          <a:bodyPr wrap="square">
            <a:spAutoFit/>
          </a:bodyPr>
          <a:lstStyle/>
          <a:p>
            <a:r>
              <a:rPr lang="en-IE" b="1" dirty="0">
                <a:solidFill>
                  <a:schemeClr val="accent1">
                    <a:lumMod val="75000"/>
                  </a:schemeClr>
                </a:solidFill>
              </a:rPr>
              <a:t>Details &amp; Specification:</a:t>
            </a:r>
          </a:p>
          <a:p>
            <a:r>
              <a:rPr lang="en-IE" dirty="0">
                <a:solidFill>
                  <a:schemeClr val="accent1">
                    <a:lumMod val="75000"/>
                  </a:schemeClr>
                </a:solidFill>
              </a:rPr>
              <a:t>• Architect Designed scheme</a:t>
            </a:r>
          </a:p>
          <a:p>
            <a:r>
              <a:rPr lang="en-IE" dirty="0">
                <a:solidFill>
                  <a:schemeClr val="accent1">
                    <a:lumMod val="75000"/>
                  </a:schemeClr>
                </a:solidFill>
              </a:rPr>
              <a:t>• BER A2 Rated.</a:t>
            </a:r>
            <a:br>
              <a:rPr lang="en-IE" dirty="0">
                <a:solidFill>
                  <a:schemeClr val="accent1">
                    <a:lumMod val="75000"/>
                  </a:schemeClr>
                </a:solidFill>
              </a:rPr>
            </a:br>
            <a:r>
              <a:rPr lang="en-IE" dirty="0">
                <a:solidFill>
                  <a:schemeClr val="accent1">
                    <a:lumMod val="75000"/>
                  </a:schemeClr>
                </a:solidFill>
              </a:rPr>
              <a:t>• Fitted kitchen and wardrobes; Floor Tiles in hall, bathrooms and kitchen</a:t>
            </a:r>
            <a:br>
              <a:rPr lang="en-IE" dirty="0">
                <a:solidFill>
                  <a:schemeClr val="accent1">
                    <a:lumMod val="75000"/>
                  </a:schemeClr>
                </a:solidFill>
              </a:rPr>
            </a:br>
            <a:r>
              <a:rPr lang="en-IE" dirty="0">
                <a:solidFill>
                  <a:schemeClr val="accent1">
                    <a:lumMod val="75000"/>
                  </a:schemeClr>
                </a:solidFill>
              </a:rPr>
              <a:t>• Finished semi solid wood floors upstairs</a:t>
            </a:r>
            <a:br>
              <a:rPr lang="en-IE" dirty="0">
                <a:solidFill>
                  <a:schemeClr val="accent1">
                    <a:lumMod val="75000"/>
                  </a:schemeClr>
                </a:solidFill>
              </a:rPr>
            </a:br>
            <a:r>
              <a:rPr lang="en-IE" dirty="0">
                <a:solidFill>
                  <a:schemeClr val="accent1">
                    <a:lumMod val="75000"/>
                  </a:schemeClr>
                </a:solidFill>
              </a:rPr>
              <a:t>• Air Source Heat-Pump</a:t>
            </a:r>
            <a:br>
              <a:rPr lang="en-IE" dirty="0">
                <a:solidFill>
                  <a:schemeClr val="accent1">
                    <a:lumMod val="75000"/>
                  </a:schemeClr>
                </a:solidFill>
              </a:rPr>
            </a:br>
            <a:r>
              <a:rPr lang="en-IE" dirty="0">
                <a:solidFill>
                  <a:schemeClr val="accent1">
                    <a:lumMod val="75000"/>
                  </a:schemeClr>
                </a:solidFill>
              </a:rPr>
              <a:t>• Space heater in the living room</a:t>
            </a:r>
            <a:br>
              <a:rPr lang="en-IE" dirty="0">
                <a:solidFill>
                  <a:schemeClr val="accent1">
                    <a:lumMod val="75000"/>
                  </a:schemeClr>
                </a:solidFill>
              </a:rPr>
            </a:br>
            <a:r>
              <a:rPr lang="en-IE" dirty="0">
                <a:solidFill>
                  <a:schemeClr val="accent1">
                    <a:lumMod val="75000"/>
                  </a:schemeClr>
                </a:solidFill>
              </a:rPr>
              <a:t>• PV Solar Panels on the roof</a:t>
            </a:r>
            <a:br>
              <a:rPr lang="en-IE" dirty="0">
                <a:solidFill>
                  <a:schemeClr val="accent1">
                    <a:lumMod val="75000"/>
                  </a:schemeClr>
                </a:solidFill>
              </a:rPr>
            </a:br>
            <a:r>
              <a:rPr lang="en-IE" dirty="0">
                <a:solidFill>
                  <a:schemeClr val="accent1">
                    <a:lumMod val="75000"/>
                  </a:schemeClr>
                </a:solidFill>
              </a:rPr>
              <a:t>• Bin storage to front; Paving to the front path &amp; driveway</a:t>
            </a:r>
            <a:br>
              <a:rPr lang="en-IE" dirty="0">
                <a:solidFill>
                  <a:schemeClr val="accent1">
                    <a:lumMod val="75000"/>
                  </a:schemeClr>
                </a:solidFill>
              </a:rPr>
            </a:br>
            <a:r>
              <a:rPr lang="en-IE" dirty="0">
                <a:solidFill>
                  <a:schemeClr val="accent1">
                    <a:lumMod val="75000"/>
                  </a:schemeClr>
                </a:solidFill>
              </a:rPr>
              <a:t>• Garden shed and water butt to the rear; Planting &amp; trees to rear gardens</a:t>
            </a:r>
          </a:p>
          <a:p>
            <a:r>
              <a:rPr lang="en-IE" dirty="0">
                <a:solidFill>
                  <a:schemeClr val="accent1">
                    <a:lumMod val="75000"/>
                  </a:schemeClr>
                </a:solidFill>
              </a:rPr>
              <a:t>• Parking for all houses.</a:t>
            </a:r>
            <a:endParaRPr lang="en-IE" b="1" dirty="0">
              <a:solidFill>
                <a:schemeClr val="accent1">
                  <a:lumMod val="75000"/>
                </a:schemeClr>
              </a:solidFill>
            </a:endParaRPr>
          </a:p>
          <a:p>
            <a:r>
              <a:rPr lang="en-IE" dirty="0">
                <a:solidFill>
                  <a:schemeClr val="accent1">
                    <a:lumMod val="75000"/>
                  </a:schemeClr>
                </a:solidFill>
              </a:rPr>
              <a:t>• …Provide homes at a cost of </a:t>
            </a:r>
            <a:r>
              <a:rPr lang="en-IE" b="1" dirty="0">
                <a:solidFill>
                  <a:schemeClr val="accent1">
                    <a:lumMod val="75000"/>
                  </a:schemeClr>
                </a:solidFill>
              </a:rPr>
              <a:t>€170 to €180 per ft</a:t>
            </a:r>
            <a:r>
              <a:rPr lang="en-IE" b="1" baseline="30000" dirty="0">
                <a:solidFill>
                  <a:schemeClr val="accent1">
                    <a:lumMod val="75000"/>
                  </a:schemeClr>
                </a:solidFill>
              </a:rPr>
              <a:t>2</a:t>
            </a:r>
            <a:r>
              <a:rPr lang="en-IE" b="1" dirty="0">
                <a:solidFill>
                  <a:schemeClr val="accent1">
                    <a:lumMod val="75000"/>
                  </a:schemeClr>
                </a:solidFill>
              </a:rPr>
              <a:t> incl. VAT*</a:t>
            </a:r>
          </a:p>
          <a:p>
            <a:r>
              <a:rPr lang="en-IE" dirty="0">
                <a:solidFill>
                  <a:schemeClr val="accent1">
                    <a:lumMod val="75000"/>
                  </a:schemeClr>
                </a:solidFill>
              </a:rPr>
              <a:t>• …typical </a:t>
            </a:r>
            <a:r>
              <a:rPr lang="en-IE" b="1" dirty="0">
                <a:solidFill>
                  <a:schemeClr val="accent1">
                    <a:lumMod val="75000"/>
                  </a:schemeClr>
                </a:solidFill>
              </a:rPr>
              <a:t>3 Bed </a:t>
            </a:r>
            <a:r>
              <a:rPr lang="en-IE" dirty="0">
                <a:solidFill>
                  <a:schemeClr val="accent1">
                    <a:lumMod val="75000"/>
                  </a:schemeClr>
                </a:solidFill>
              </a:rPr>
              <a:t>home of </a:t>
            </a:r>
            <a:r>
              <a:rPr lang="en-IE" b="1" dirty="0">
                <a:solidFill>
                  <a:schemeClr val="accent1">
                    <a:lumMod val="75000"/>
                  </a:schemeClr>
                </a:solidFill>
              </a:rPr>
              <a:t>1,100ft</a:t>
            </a:r>
            <a:r>
              <a:rPr lang="en-IE" b="1" baseline="30000" dirty="0">
                <a:solidFill>
                  <a:schemeClr val="accent1">
                    <a:lumMod val="75000"/>
                  </a:schemeClr>
                </a:solidFill>
              </a:rPr>
              <a:t>2</a:t>
            </a:r>
            <a:r>
              <a:rPr lang="en-IE" dirty="0">
                <a:solidFill>
                  <a:schemeClr val="accent1">
                    <a:lumMod val="75000"/>
                  </a:schemeClr>
                </a:solidFill>
              </a:rPr>
              <a:t>  -between  </a:t>
            </a:r>
            <a:r>
              <a:rPr lang="en-IE" b="1" dirty="0">
                <a:solidFill>
                  <a:schemeClr val="accent1">
                    <a:lumMod val="75000"/>
                  </a:schemeClr>
                </a:solidFill>
              </a:rPr>
              <a:t>€187,000 - €198,000 incl. VAT*</a:t>
            </a:r>
          </a:p>
          <a:p>
            <a:r>
              <a:rPr lang="en-IE" b="1" dirty="0">
                <a:solidFill>
                  <a:schemeClr val="accent1">
                    <a:lumMod val="75000"/>
                  </a:schemeClr>
                </a:solidFill>
              </a:rPr>
              <a:t>    			* </a:t>
            </a:r>
            <a:r>
              <a:rPr lang="en-IE" sz="1600" b="1" dirty="0">
                <a:solidFill>
                  <a:schemeClr val="accent1">
                    <a:lumMod val="75000"/>
                  </a:schemeClr>
                </a:solidFill>
              </a:rPr>
              <a:t>(Depending on spec and site cost, conditions etc.)</a:t>
            </a:r>
          </a:p>
        </p:txBody>
      </p:sp>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2362" b="34701"/>
          <a:stretch/>
        </p:blipFill>
        <p:spPr bwMode="auto">
          <a:xfrm>
            <a:off x="0" y="5334000"/>
            <a:ext cx="4392000" cy="1333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cstate="print"/>
          <a:srcRect/>
          <a:stretch>
            <a:fillRect/>
          </a:stretch>
        </p:blipFill>
        <p:spPr bwMode="auto">
          <a:xfrm>
            <a:off x="7848000" y="5561999"/>
            <a:ext cx="1296000" cy="1296000"/>
          </a:xfrm>
          <a:prstGeom prst="rect">
            <a:avLst/>
          </a:prstGeom>
          <a:noFill/>
          <a:ln w="9525">
            <a:noFill/>
            <a:miter lim="800000"/>
            <a:headEnd/>
            <a:tailEnd/>
          </a:ln>
          <a:effectLst>
            <a:softEdge rad="31750"/>
          </a:effectLst>
        </p:spPr>
      </p:pic>
      <p:pic>
        <p:nvPicPr>
          <p:cNvPr id="8" name="Picture 7">
            <a:extLst>
              <a:ext uri="{FF2B5EF4-FFF2-40B4-BE49-F238E27FC236}">
                <a16:creationId xmlns:a16="http://schemas.microsoft.com/office/drawing/2014/main" id="{7B31D228-901A-483F-B6AD-06B3EB93389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298" t="33108" r="6034" b="34641"/>
          <a:stretch/>
        </p:blipFill>
        <p:spPr>
          <a:xfrm>
            <a:off x="0" y="5313818"/>
            <a:ext cx="5867400" cy="1544181"/>
          </a:xfrm>
          <a:prstGeom prst="rect">
            <a:avLst/>
          </a:prstGeom>
        </p:spPr>
      </p:pic>
    </p:spTree>
    <p:extLst>
      <p:ext uri="{BB962C8B-B14F-4D97-AF65-F5344CB8AC3E}">
        <p14:creationId xmlns:p14="http://schemas.microsoft.com/office/powerpoint/2010/main" val="2354093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4" name="AutoShape 6" descr="Image result for commercial office interiors"/>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E" dirty="0">
              <a:solidFill>
                <a:prstClr val="black"/>
              </a:solidFill>
            </a:endParaRPr>
          </a:p>
        </p:txBody>
      </p:sp>
      <p:cxnSp>
        <p:nvCxnSpPr>
          <p:cNvPr id="15" name="Straight Connector 14"/>
          <p:cNvCxnSpPr/>
          <p:nvPr/>
        </p:nvCxnSpPr>
        <p:spPr>
          <a:xfrm>
            <a:off x="152400" y="6248400"/>
            <a:ext cx="88392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971800" y="185024"/>
            <a:ext cx="6019800" cy="338554"/>
          </a:xfrm>
          <a:prstGeom prst="rect">
            <a:avLst/>
          </a:prstGeom>
          <a:noFill/>
        </p:spPr>
        <p:txBody>
          <a:bodyPr wrap="square" rtlCol="0">
            <a:spAutoFit/>
          </a:bodyPr>
          <a:lstStyle/>
          <a:p>
            <a:pPr algn="r"/>
            <a:r>
              <a:rPr lang="en-IE" sz="1600" b="1" dirty="0">
                <a:solidFill>
                  <a:schemeClr val="tx2">
                    <a:lumMod val="60000"/>
                    <a:lumOff val="40000"/>
                  </a:schemeClr>
                </a:solidFill>
                <a:latin typeface="Arial" panose="020B0604020202020204" pitchFamily="34" charset="0"/>
                <a:cs typeface="Arial" panose="020B0604020202020204" pitchFamily="34" charset="0"/>
              </a:rPr>
              <a:t>Funding &amp; Finance…</a:t>
            </a:r>
          </a:p>
        </p:txBody>
      </p:sp>
      <p:sp>
        <p:nvSpPr>
          <p:cNvPr id="5" name="Rectangle 4"/>
          <p:cNvSpPr/>
          <p:nvPr/>
        </p:nvSpPr>
        <p:spPr>
          <a:xfrm>
            <a:off x="32385" y="594996"/>
            <a:ext cx="9113520" cy="4416594"/>
          </a:xfrm>
          <a:prstGeom prst="rect">
            <a:avLst/>
          </a:prstGeom>
        </p:spPr>
        <p:txBody>
          <a:bodyPr wrap="square">
            <a:spAutoFit/>
          </a:bodyPr>
          <a:lstStyle/>
          <a:p>
            <a:pPr marL="355600" indent="-355600">
              <a:spcBef>
                <a:spcPct val="20000"/>
              </a:spcBef>
              <a:spcAft>
                <a:spcPts val="600"/>
              </a:spcAft>
              <a:buClr>
                <a:schemeClr val="accent3"/>
              </a:buClr>
              <a:buFont typeface="Wingdings" pitchFamily="2" charset="2"/>
              <a:buChar char="§"/>
              <a:defRPr/>
            </a:pPr>
            <a:r>
              <a:rPr lang="en-IE" sz="2000" dirty="0">
                <a:solidFill>
                  <a:schemeClr val="accent1">
                    <a:lumMod val="75000"/>
                  </a:schemeClr>
                </a:solidFill>
              </a:rPr>
              <a:t>The model is affordable for all members and is funded as follows:</a:t>
            </a:r>
          </a:p>
          <a:p>
            <a:r>
              <a:rPr lang="en-IE" sz="1600" dirty="0">
                <a:solidFill>
                  <a:schemeClr val="accent1">
                    <a:lumMod val="75000"/>
                  </a:schemeClr>
                </a:solidFill>
                <a:latin typeface="Arial" pitchFamily="34" charset="0"/>
                <a:cs typeface="Arial" pitchFamily="34" charset="0"/>
              </a:rPr>
              <a:t>Members: booking deposit used for Planning Process say €5k</a:t>
            </a:r>
          </a:p>
          <a:p>
            <a:r>
              <a:rPr lang="en-IE" sz="1600" dirty="0">
                <a:solidFill>
                  <a:schemeClr val="accent1">
                    <a:lumMod val="75000"/>
                  </a:schemeClr>
                </a:solidFill>
                <a:latin typeface="Arial" pitchFamily="34" charset="0"/>
                <a:cs typeface="Arial" pitchFamily="34" charset="0"/>
              </a:rPr>
              <a:t>…10% deposits (incl booking dep) used for construction finance and guaranteed by HomeBond</a:t>
            </a:r>
          </a:p>
          <a:p>
            <a:pPr lvl="0"/>
            <a:r>
              <a:rPr lang="en-IE" sz="1600" dirty="0">
                <a:solidFill>
                  <a:schemeClr val="accent1">
                    <a:lumMod val="75000"/>
                  </a:schemeClr>
                </a:solidFill>
                <a:latin typeface="Arial" pitchFamily="34" charset="0"/>
                <a:cs typeface="Arial" pitchFamily="34" charset="0"/>
              </a:rPr>
              <a:t>…savings invested to reduce bank borrowings; return of say. 4% per yr. Deducted from the sale price</a:t>
            </a:r>
          </a:p>
          <a:p>
            <a:pPr lvl="0"/>
            <a:endParaRPr lang="en-IE" sz="1600" dirty="0">
              <a:solidFill>
                <a:schemeClr val="accent1">
                  <a:lumMod val="75000"/>
                </a:schemeClr>
              </a:solidFill>
              <a:latin typeface="Arial" pitchFamily="34" charset="0"/>
              <a:cs typeface="Arial" pitchFamily="34" charset="0"/>
            </a:endParaRPr>
          </a:p>
          <a:p>
            <a:pPr lvl="0"/>
            <a:r>
              <a:rPr lang="en-IE" sz="1600" dirty="0">
                <a:solidFill>
                  <a:schemeClr val="accent1">
                    <a:lumMod val="75000"/>
                  </a:schemeClr>
                </a:solidFill>
                <a:latin typeface="Arial" pitchFamily="34" charset="0"/>
                <a:cs typeface="Arial" pitchFamily="34" charset="0"/>
              </a:rPr>
              <a:t>Bank for remainder of construction finance – </a:t>
            </a:r>
          </a:p>
          <a:p>
            <a:pPr lvl="0"/>
            <a:r>
              <a:rPr lang="en-IE" sz="1600" dirty="0">
                <a:solidFill>
                  <a:schemeClr val="accent1">
                    <a:lumMod val="75000"/>
                  </a:schemeClr>
                </a:solidFill>
                <a:latin typeface="Arial" pitchFamily="34" charset="0"/>
                <a:cs typeface="Arial" pitchFamily="34" charset="0"/>
              </a:rPr>
              <a:t>(currently 5.6% + facility fee + Legal + Monitor + </a:t>
            </a:r>
            <a:r>
              <a:rPr lang="en-IE" sz="1600" dirty="0" err="1">
                <a:solidFill>
                  <a:schemeClr val="accent1">
                    <a:lumMod val="75000"/>
                  </a:schemeClr>
                </a:solidFill>
                <a:latin typeface="Arial" pitchFamily="34" charset="0"/>
                <a:cs typeface="Arial" pitchFamily="34" charset="0"/>
              </a:rPr>
              <a:t>Valuer</a:t>
            </a:r>
            <a:r>
              <a:rPr lang="en-IE" sz="1600" dirty="0">
                <a:solidFill>
                  <a:schemeClr val="accent1">
                    <a:lumMod val="75000"/>
                  </a:schemeClr>
                </a:solidFill>
                <a:latin typeface="Arial" pitchFamily="34" charset="0"/>
                <a:cs typeface="Arial" pitchFamily="34" charset="0"/>
              </a:rPr>
              <a:t>. Total approx. 7%)</a:t>
            </a:r>
          </a:p>
          <a:p>
            <a:pPr lvl="0"/>
            <a:endParaRPr lang="en-IE" sz="1600" dirty="0">
              <a:solidFill>
                <a:schemeClr val="accent1">
                  <a:lumMod val="75000"/>
                </a:schemeClr>
              </a:solidFill>
              <a:latin typeface="Arial" pitchFamily="34" charset="0"/>
              <a:cs typeface="Arial" pitchFamily="34" charset="0"/>
            </a:endParaRPr>
          </a:p>
          <a:p>
            <a:pPr lvl="0"/>
            <a:r>
              <a:rPr lang="en-IE" sz="1600" dirty="0">
                <a:solidFill>
                  <a:schemeClr val="accent1">
                    <a:lumMod val="75000"/>
                  </a:schemeClr>
                </a:solidFill>
                <a:latin typeface="Arial" pitchFamily="34" charset="0"/>
                <a:cs typeface="Arial" pitchFamily="34" charset="0"/>
              </a:rPr>
              <a:t>Land provided at a substantial discount. (€1,000 per house plot)</a:t>
            </a:r>
          </a:p>
          <a:p>
            <a:pPr lvl="0"/>
            <a:r>
              <a:rPr lang="en-IE" sz="1600" dirty="0">
                <a:solidFill>
                  <a:schemeClr val="accent1">
                    <a:lumMod val="75000"/>
                  </a:schemeClr>
                </a:solidFill>
                <a:latin typeface="Arial" pitchFamily="34" charset="0"/>
                <a:cs typeface="Arial" pitchFamily="34" charset="0"/>
              </a:rPr>
              <a:t>Development levies waived for Approved Housing Body (AHB)</a:t>
            </a:r>
          </a:p>
          <a:p>
            <a:pPr lvl="0"/>
            <a:r>
              <a:rPr lang="en-IE" sz="1600" dirty="0">
                <a:solidFill>
                  <a:schemeClr val="accent1">
                    <a:lumMod val="75000"/>
                  </a:schemeClr>
                </a:solidFill>
                <a:latin typeface="Arial" pitchFamily="34" charset="0"/>
                <a:cs typeface="Arial" pitchFamily="34" charset="0"/>
              </a:rPr>
              <a:t>No Developers margin. (min 5% surplus required for Due Diligence)</a:t>
            </a:r>
          </a:p>
          <a:p>
            <a:pPr lvl="0"/>
            <a:endParaRPr lang="en-IE" sz="1600" dirty="0">
              <a:solidFill>
                <a:schemeClr val="accent1">
                  <a:lumMod val="75000"/>
                </a:schemeClr>
              </a:solidFill>
              <a:latin typeface="Arial" pitchFamily="34" charset="0"/>
              <a:cs typeface="Arial" pitchFamily="34" charset="0"/>
            </a:endParaRPr>
          </a:p>
          <a:p>
            <a:r>
              <a:rPr lang="en-IE" sz="1600" dirty="0">
                <a:solidFill>
                  <a:schemeClr val="accent1">
                    <a:lumMod val="75000"/>
                  </a:schemeClr>
                </a:solidFill>
                <a:latin typeface="Arial" pitchFamily="34" charset="0"/>
                <a:cs typeface="Arial" pitchFamily="34" charset="0"/>
              </a:rPr>
              <a:t>Fixed price – no variation contract with builder</a:t>
            </a:r>
          </a:p>
          <a:p>
            <a:pPr lvl="0"/>
            <a:endParaRPr lang="en-IE" sz="1600" dirty="0">
              <a:solidFill>
                <a:schemeClr val="accent1">
                  <a:lumMod val="75000"/>
                </a:schemeClr>
              </a:solidFill>
              <a:latin typeface="Arial" pitchFamily="34" charset="0"/>
              <a:cs typeface="Arial" pitchFamily="34" charset="0"/>
            </a:endParaRPr>
          </a:p>
          <a:p>
            <a:r>
              <a:rPr lang="en-IE" sz="1600" dirty="0">
                <a:solidFill>
                  <a:schemeClr val="accent1">
                    <a:lumMod val="75000"/>
                  </a:schemeClr>
                </a:solidFill>
                <a:latin typeface="Arial" pitchFamily="34" charset="0"/>
                <a:cs typeface="Arial" pitchFamily="34" charset="0"/>
              </a:rPr>
              <a:t>This results in housing being delivered at an affordable price and they cannot be sold or let for a period of time, typically 10 to 20 years without triggering a ‘gain-sharing’ or ‘Clawback’ arrangement</a:t>
            </a:r>
          </a:p>
        </p:txBody>
      </p:sp>
      <p:pic>
        <p:nvPicPr>
          <p:cNvPr id="7" name="Picture 2"/>
          <p:cNvPicPr>
            <a:picLocks noChangeAspect="1" noChangeArrowheads="1"/>
          </p:cNvPicPr>
          <p:nvPr/>
        </p:nvPicPr>
        <p:blipFill>
          <a:blip r:embed="rId3" cstate="print"/>
          <a:srcRect/>
          <a:stretch>
            <a:fillRect/>
          </a:stretch>
        </p:blipFill>
        <p:spPr bwMode="auto">
          <a:xfrm>
            <a:off x="7848000" y="5562000"/>
            <a:ext cx="1296000" cy="1296000"/>
          </a:xfrm>
          <a:prstGeom prst="rect">
            <a:avLst/>
          </a:prstGeom>
          <a:noFill/>
          <a:ln w="9525">
            <a:noFill/>
            <a:miter lim="800000"/>
            <a:headEnd/>
            <a:tailEnd/>
          </a:ln>
          <a:effectLst>
            <a:softEdge rad="31750"/>
          </a:effectLst>
        </p:spPr>
      </p:pic>
      <p:pic>
        <p:nvPicPr>
          <p:cNvPr id="8" name="Picture 7">
            <a:extLst>
              <a:ext uri="{FF2B5EF4-FFF2-40B4-BE49-F238E27FC236}">
                <a16:creationId xmlns:a16="http://schemas.microsoft.com/office/drawing/2014/main" id="{75B19935-F58D-4C7F-9AED-65BC128A4A7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298" t="33108" r="6034" b="34641"/>
          <a:stretch/>
        </p:blipFill>
        <p:spPr>
          <a:xfrm>
            <a:off x="0" y="5313818"/>
            <a:ext cx="5867400" cy="1544181"/>
          </a:xfrm>
          <a:prstGeom prst="rect">
            <a:avLst/>
          </a:prstGeom>
        </p:spPr>
      </p:pic>
    </p:spTree>
    <p:extLst>
      <p:ext uri="{BB962C8B-B14F-4D97-AF65-F5344CB8AC3E}">
        <p14:creationId xmlns:p14="http://schemas.microsoft.com/office/powerpoint/2010/main" val="3841115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fade">
                                      <p:cBhvr>
                                        <p:cTn id="32" dur="500"/>
                                        <p:tgtEl>
                                          <p:spTgt spid="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animEffect transition="in" filter="fade">
                                      <p:cBhvr>
                                        <p:cTn id="37" dur="500"/>
                                        <p:tgtEl>
                                          <p:spTgt spid="5">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9" end="9"/>
                                            </p:txEl>
                                          </p:spTgt>
                                        </p:tgtEl>
                                        <p:attrNameLst>
                                          <p:attrName>style.visibility</p:attrName>
                                        </p:attrNameLst>
                                      </p:cBhvr>
                                      <p:to>
                                        <p:strVal val="visible"/>
                                      </p:to>
                                    </p:set>
                                    <p:animEffect transition="in" filter="fade">
                                      <p:cBhvr>
                                        <p:cTn id="42" dur="500"/>
                                        <p:tgtEl>
                                          <p:spTgt spid="5">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animEffect transition="in" filter="fade">
                                      <p:cBhvr>
                                        <p:cTn id="47" dur="500"/>
                                        <p:tgtEl>
                                          <p:spTgt spid="5">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
                                            <p:txEl>
                                              <p:pRg st="12" end="12"/>
                                            </p:txEl>
                                          </p:spTgt>
                                        </p:tgtEl>
                                        <p:attrNameLst>
                                          <p:attrName>style.visibility</p:attrName>
                                        </p:attrNameLst>
                                      </p:cBhvr>
                                      <p:to>
                                        <p:strVal val="visible"/>
                                      </p:to>
                                    </p:set>
                                    <p:animEffect transition="in" filter="fade">
                                      <p:cBhvr>
                                        <p:cTn id="52" dur="500"/>
                                        <p:tgtEl>
                                          <p:spTgt spid="5">
                                            <p:txEl>
                                              <p:pRg st="12" end="1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5">
                                            <p:txEl>
                                              <p:pRg st="14" end="14"/>
                                            </p:txEl>
                                          </p:spTgt>
                                        </p:tgtEl>
                                        <p:attrNameLst>
                                          <p:attrName>style.visibility</p:attrName>
                                        </p:attrNameLst>
                                      </p:cBhvr>
                                      <p:to>
                                        <p:strVal val="visible"/>
                                      </p:to>
                                    </p:set>
                                    <p:animEffect transition="in" filter="fade">
                                      <p:cBhvr>
                                        <p:cTn id="57" dur="500"/>
                                        <p:tgtEl>
                                          <p:spTgt spid="5">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4" name="AutoShape 6" descr="Image result for commercial office interiors"/>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E" dirty="0">
              <a:solidFill>
                <a:prstClr val="black"/>
              </a:solidFill>
            </a:endParaRPr>
          </a:p>
        </p:txBody>
      </p:sp>
      <p:cxnSp>
        <p:nvCxnSpPr>
          <p:cNvPr id="15" name="Straight Connector 14"/>
          <p:cNvCxnSpPr/>
          <p:nvPr/>
        </p:nvCxnSpPr>
        <p:spPr>
          <a:xfrm>
            <a:off x="152400" y="6248400"/>
            <a:ext cx="88392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Content Placeholder 4"/>
          <p:cNvSpPr txBox="1">
            <a:spLocks/>
          </p:cNvSpPr>
          <p:nvPr/>
        </p:nvSpPr>
        <p:spPr>
          <a:xfrm>
            <a:off x="304800" y="685801"/>
            <a:ext cx="8458200" cy="4628016"/>
          </a:xfrm>
          <a:prstGeom prst="rect">
            <a:avLst/>
          </a:prstGeom>
        </p:spPr>
        <p:txBody>
          <a:bodyPr vert="horz" lIns="91440" tIns="45720" rIns="91440" bIns="45720" rtlCol="0">
            <a:noAutofit/>
          </a:bodyPr>
          <a:lstStyle/>
          <a:p>
            <a:r>
              <a:rPr lang="en-IE" sz="1600" dirty="0">
                <a:solidFill>
                  <a:schemeClr val="accent1">
                    <a:lumMod val="75000"/>
                  </a:schemeClr>
                </a:solidFill>
              </a:rPr>
              <a:t>…homes sold to members at approx. 25% - 30% discount to similar houses in local market</a:t>
            </a:r>
          </a:p>
          <a:p>
            <a:endParaRPr lang="en-IE" sz="1600" dirty="0">
              <a:solidFill>
                <a:schemeClr val="accent1">
                  <a:lumMod val="75000"/>
                </a:schemeClr>
              </a:solidFill>
            </a:endParaRPr>
          </a:p>
          <a:p>
            <a:r>
              <a:rPr lang="en-IE" sz="1600" dirty="0">
                <a:solidFill>
                  <a:schemeClr val="accent1">
                    <a:lumMod val="75000"/>
                  </a:schemeClr>
                </a:solidFill>
              </a:rPr>
              <a:t>…discount possible because of the disposal of the site at a nominal value by Local Authority and there will be no levies, - no profit for the developer. (5% Surplus after all charges)	</a:t>
            </a:r>
            <a:br>
              <a:rPr lang="en-IE" sz="1600" dirty="0">
                <a:solidFill>
                  <a:schemeClr val="accent1">
                    <a:lumMod val="75000"/>
                  </a:schemeClr>
                </a:solidFill>
              </a:rPr>
            </a:br>
            <a:endParaRPr lang="en-IE" sz="1600" dirty="0">
              <a:solidFill>
                <a:schemeClr val="accent1">
                  <a:lumMod val="75000"/>
                </a:schemeClr>
              </a:solidFill>
            </a:endParaRPr>
          </a:p>
          <a:p>
            <a:r>
              <a:rPr lang="en-IE" sz="1600" dirty="0">
                <a:solidFill>
                  <a:schemeClr val="accent1">
                    <a:lumMod val="75000"/>
                  </a:schemeClr>
                </a:solidFill>
              </a:rPr>
              <a:t>In the spirit of cooperative housing it is important that members do not exploit the early sale of their homes; consequently, a Gainsharing / Clawback Arrangement will be put in place in favour of Local Authority for 20 years</a:t>
            </a:r>
          </a:p>
          <a:p>
            <a:r>
              <a:rPr lang="en-IE" sz="1600" dirty="0">
                <a:solidFill>
                  <a:schemeClr val="accent1">
                    <a:lumMod val="75000"/>
                  </a:schemeClr>
                </a:solidFill>
              </a:rPr>
              <a:t> </a:t>
            </a:r>
          </a:p>
          <a:p>
            <a:r>
              <a:rPr lang="en-IE" sz="1600" dirty="0">
                <a:solidFill>
                  <a:schemeClr val="accent1">
                    <a:lumMod val="75000"/>
                  </a:schemeClr>
                </a:solidFill>
              </a:rPr>
              <a:t>* …clawback, as follows:</a:t>
            </a:r>
          </a:p>
          <a:p>
            <a:r>
              <a:rPr lang="en-IE" sz="1400" b="1" u="heavy" dirty="0"/>
              <a:t>Current Open Market Site Value       X     Subsequent Disposal Price/Market Value</a:t>
            </a:r>
            <a:endParaRPr lang="en-IE" sz="1400" dirty="0"/>
          </a:p>
          <a:p>
            <a:r>
              <a:rPr lang="en-IE" sz="1400" b="1" dirty="0"/>
              <a:t>Affordable Cooperative Purchase Price</a:t>
            </a:r>
          </a:p>
          <a:p>
            <a:endParaRPr lang="en-IE" sz="1400" b="1" dirty="0"/>
          </a:p>
          <a:p>
            <a:r>
              <a:rPr lang="en-IE" sz="1400" b="1" dirty="0"/>
              <a:t>Example: Sale for €260,000			Sale for €190,000</a:t>
            </a:r>
          </a:p>
          <a:p>
            <a:r>
              <a:rPr lang="en-IE" sz="1400" b="1" dirty="0"/>
              <a:t>(€30,000 x €260,000)/170,000 = €45,882		(€30,000 x €190,000)/€170,000 = 	€33,529</a:t>
            </a:r>
          </a:p>
          <a:p>
            <a:r>
              <a:rPr lang="en-IE" sz="1400" b="1" dirty="0"/>
              <a:t>						</a:t>
            </a:r>
          </a:p>
          <a:p>
            <a:r>
              <a:rPr lang="en-IE" sz="1400" b="1" dirty="0"/>
              <a:t>Total Gain = (€260,000 - €170,000) = 	€90,000		Total gain = (€190,000 -€170,000) =     €20,000		</a:t>
            </a:r>
          </a:p>
          <a:p>
            <a:r>
              <a:rPr lang="en-IE" sz="1400" b="1" dirty="0"/>
              <a:t>Council Clawback	=	€45,882		Council Clawback	=	€20,000</a:t>
            </a:r>
          </a:p>
          <a:p>
            <a:r>
              <a:rPr lang="en-IE" sz="1400" b="1" dirty="0"/>
              <a:t>Purchaser gain	=	€44,118		Purchaser gain	=	€0</a:t>
            </a:r>
            <a:endParaRPr lang="en-IE" sz="1400" dirty="0"/>
          </a:p>
        </p:txBody>
      </p:sp>
      <p:sp>
        <p:nvSpPr>
          <p:cNvPr id="19" name="TextBox 18"/>
          <p:cNvSpPr txBox="1"/>
          <p:nvPr/>
        </p:nvSpPr>
        <p:spPr>
          <a:xfrm>
            <a:off x="2971800" y="185024"/>
            <a:ext cx="6019800" cy="369332"/>
          </a:xfrm>
          <a:prstGeom prst="rect">
            <a:avLst/>
          </a:prstGeom>
          <a:noFill/>
        </p:spPr>
        <p:txBody>
          <a:bodyPr wrap="square" rtlCol="0">
            <a:spAutoFit/>
          </a:bodyPr>
          <a:lstStyle/>
          <a:p>
            <a:pPr algn="r"/>
            <a:r>
              <a:rPr lang="en-IE" dirty="0">
                <a:solidFill>
                  <a:schemeClr val="tx2">
                    <a:lumMod val="60000"/>
                    <a:lumOff val="40000"/>
                  </a:schemeClr>
                </a:solidFill>
                <a:latin typeface="Arial Black" panose="020B0A04020102020204" pitchFamily="34" charset="0"/>
                <a:cs typeface="RomanD" panose="00000400000000000000" pitchFamily="2" charset="0"/>
              </a:rPr>
              <a:t>Poppintree Clawback</a:t>
            </a:r>
          </a:p>
        </p:txBody>
      </p:sp>
      <p:pic>
        <p:nvPicPr>
          <p:cNvPr id="7" name="Picture 2"/>
          <p:cNvPicPr>
            <a:picLocks noChangeAspect="1" noChangeArrowheads="1"/>
          </p:cNvPicPr>
          <p:nvPr/>
        </p:nvPicPr>
        <p:blipFill>
          <a:blip r:embed="rId2" cstate="print"/>
          <a:srcRect/>
          <a:stretch>
            <a:fillRect/>
          </a:stretch>
        </p:blipFill>
        <p:spPr bwMode="auto">
          <a:xfrm>
            <a:off x="7848000" y="5562000"/>
            <a:ext cx="1296000" cy="1296000"/>
          </a:xfrm>
          <a:prstGeom prst="rect">
            <a:avLst/>
          </a:prstGeom>
          <a:noFill/>
          <a:ln w="9525">
            <a:noFill/>
            <a:miter lim="800000"/>
            <a:headEnd/>
            <a:tailEnd/>
          </a:ln>
          <a:effectLst>
            <a:softEdge rad="31750"/>
          </a:effectLst>
        </p:spPr>
      </p:pic>
      <p:pic>
        <p:nvPicPr>
          <p:cNvPr id="8" name="Picture 7">
            <a:extLst>
              <a:ext uri="{FF2B5EF4-FFF2-40B4-BE49-F238E27FC236}">
                <a16:creationId xmlns:a16="http://schemas.microsoft.com/office/drawing/2014/main" id="{0DD58A1F-EF42-418A-A9C5-DC6D3CEBEAC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298" t="33108" r="6034" b="34641"/>
          <a:stretch/>
        </p:blipFill>
        <p:spPr>
          <a:xfrm>
            <a:off x="0" y="5313818"/>
            <a:ext cx="5867400" cy="1544181"/>
          </a:xfrm>
          <a:prstGeom prst="rect">
            <a:avLst/>
          </a:prstGeom>
        </p:spPr>
      </p:pic>
    </p:spTree>
    <p:extLst>
      <p:ext uri="{BB962C8B-B14F-4D97-AF65-F5344CB8AC3E}">
        <p14:creationId xmlns:p14="http://schemas.microsoft.com/office/powerpoint/2010/main" val="315896098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down)">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xEl>
                                              <p:pRg st="2" end="2"/>
                                            </p:txEl>
                                          </p:spTgt>
                                        </p:tgtEl>
                                        <p:attrNameLst>
                                          <p:attrName>style.visibility</p:attrName>
                                        </p:attrNameLst>
                                      </p:cBhvr>
                                      <p:to>
                                        <p:strVal val="visible"/>
                                      </p:to>
                                    </p:set>
                                    <p:animEffect transition="in" filter="wipe(down)">
                                      <p:cBhvr>
                                        <p:cTn id="12" dur="500"/>
                                        <p:tgtEl>
                                          <p:spTgt spid="1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xEl>
                                              <p:pRg st="3" end="3"/>
                                            </p:txEl>
                                          </p:spTgt>
                                        </p:tgtEl>
                                        <p:attrNameLst>
                                          <p:attrName>style.visibility</p:attrName>
                                        </p:attrNameLst>
                                      </p:cBhvr>
                                      <p:to>
                                        <p:strVal val="visible"/>
                                      </p:to>
                                    </p:set>
                                    <p:animEffect transition="in" filter="wipe(down)">
                                      <p:cBhvr>
                                        <p:cTn id="17" dur="500"/>
                                        <p:tgtEl>
                                          <p:spTgt spid="1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3">
                                            <p:txEl>
                                              <p:pRg st="4" end="4"/>
                                            </p:txEl>
                                          </p:spTgt>
                                        </p:tgtEl>
                                        <p:attrNameLst>
                                          <p:attrName>style.visibility</p:attrName>
                                        </p:attrNameLst>
                                      </p:cBhvr>
                                      <p:to>
                                        <p:strVal val="visible"/>
                                      </p:to>
                                    </p:set>
                                    <p:animEffect transition="in" filter="wipe(down)">
                                      <p:cBhvr>
                                        <p:cTn id="22" dur="500"/>
                                        <p:tgtEl>
                                          <p:spTgt spid="1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3">
                                            <p:txEl>
                                              <p:pRg st="5" end="5"/>
                                            </p:txEl>
                                          </p:spTgt>
                                        </p:tgtEl>
                                        <p:attrNameLst>
                                          <p:attrName>style.visibility</p:attrName>
                                        </p:attrNameLst>
                                      </p:cBhvr>
                                      <p:to>
                                        <p:strVal val="visible"/>
                                      </p:to>
                                    </p:set>
                                    <p:animEffect transition="in" filter="wipe(down)">
                                      <p:cBhvr>
                                        <p:cTn id="27" dur="500"/>
                                        <p:tgtEl>
                                          <p:spTgt spid="1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3">
                                            <p:txEl>
                                              <p:pRg st="6" end="6"/>
                                            </p:txEl>
                                          </p:spTgt>
                                        </p:tgtEl>
                                        <p:attrNameLst>
                                          <p:attrName>style.visibility</p:attrName>
                                        </p:attrNameLst>
                                      </p:cBhvr>
                                      <p:to>
                                        <p:strVal val="visible"/>
                                      </p:to>
                                    </p:set>
                                    <p:animEffect transition="in" filter="wipe(down)">
                                      <p:cBhvr>
                                        <p:cTn id="32" dur="500"/>
                                        <p:tgtEl>
                                          <p:spTgt spid="1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3">
                                            <p:txEl>
                                              <p:pRg st="7" end="7"/>
                                            </p:txEl>
                                          </p:spTgt>
                                        </p:tgtEl>
                                        <p:attrNameLst>
                                          <p:attrName>style.visibility</p:attrName>
                                        </p:attrNameLst>
                                      </p:cBhvr>
                                      <p:to>
                                        <p:strVal val="visible"/>
                                      </p:to>
                                    </p:set>
                                    <p:animEffect transition="in" filter="wipe(down)">
                                      <p:cBhvr>
                                        <p:cTn id="37" dur="500"/>
                                        <p:tgtEl>
                                          <p:spTgt spid="1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3">
                                            <p:txEl>
                                              <p:pRg st="9" end="9"/>
                                            </p:txEl>
                                          </p:spTgt>
                                        </p:tgtEl>
                                        <p:attrNameLst>
                                          <p:attrName>style.visibility</p:attrName>
                                        </p:attrNameLst>
                                      </p:cBhvr>
                                      <p:to>
                                        <p:strVal val="visible"/>
                                      </p:to>
                                    </p:set>
                                    <p:animEffect transition="in" filter="wipe(down)">
                                      <p:cBhvr>
                                        <p:cTn id="42" dur="500"/>
                                        <p:tgtEl>
                                          <p:spTgt spid="1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3">
                                            <p:txEl>
                                              <p:pRg st="10" end="10"/>
                                            </p:txEl>
                                          </p:spTgt>
                                        </p:tgtEl>
                                        <p:attrNameLst>
                                          <p:attrName>style.visibility</p:attrName>
                                        </p:attrNameLst>
                                      </p:cBhvr>
                                      <p:to>
                                        <p:strVal val="visible"/>
                                      </p:to>
                                    </p:set>
                                    <p:animEffect transition="in" filter="wipe(down)">
                                      <p:cBhvr>
                                        <p:cTn id="47" dur="500"/>
                                        <p:tgtEl>
                                          <p:spTgt spid="13">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13">
                                            <p:txEl>
                                              <p:pRg st="11" end="11"/>
                                            </p:txEl>
                                          </p:spTgt>
                                        </p:tgtEl>
                                        <p:attrNameLst>
                                          <p:attrName>style.visibility</p:attrName>
                                        </p:attrNameLst>
                                      </p:cBhvr>
                                      <p:to>
                                        <p:strVal val="visible"/>
                                      </p:to>
                                    </p:set>
                                    <p:animEffect transition="in" filter="wipe(down)">
                                      <p:cBhvr>
                                        <p:cTn id="52" dur="500"/>
                                        <p:tgtEl>
                                          <p:spTgt spid="13">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13">
                                            <p:txEl>
                                              <p:pRg st="12" end="12"/>
                                            </p:txEl>
                                          </p:spTgt>
                                        </p:tgtEl>
                                        <p:attrNameLst>
                                          <p:attrName>style.visibility</p:attrName>
                                        </p:attrNameLst>
                                      </p:cBhvr>
                                      <p:to>
                                        <p:strVal val="visible"/>
                                      </p:to>
                                    </p:set>
                                    <p:animEffect transition="in" filter="wipe(down)">
                                      <p:cBhvr>
                                        <p:cTn id="57" dur="500"/>
                                        <p:tgtEl>
                                          <p:spTgt spid="13">
                                            <p:txEl>
                                              <p:pRg st="12" end="1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13">
                                            <p:txEl>
                                              <p:pRg st="13" end="13"/>
                                            </p:txEl>
                                          </p:spTgt>
                                        </p:tgtEl>
                                        <p:attrNameLst>
                                          <p:attrName>style.visibility</p:attrName>
                                        </p:attrNameLst>
                                      </p:cBhvr>
                                      <p:to>
                                        <p:strVal val="visible"/>
                                      </p:to>
                                    </p:set>
                                    <p:animEffect transition="in" filter="wipe(down)">
                                      <p:cBhvr>
                                        <p:cTn id="62" dur="500"/>
                                        <p:tgtEl>
                                          <p:spTgt spid="13">
                                            <p:txEl>
                                              <p:pRg st="13" end="1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13">
                                            <p:txEl>
                                              <p:pRg st="14" end="14"/>
                                            </p:txEl>
                                          </p:spTgt>
                                        </p:tgtEl>
                                        <p:attrNameLst>
                                          <p:attrName>style.visibility</p:attrName>
                                        </p:attrNameLst>
                                      </p:cBhvr>
                                      <p:to>
                                        <p:strVal val="visible"/>
                                      </p:to>
                                    </p:set>
                                    <p:animEffect transition="in" filter="wipe(down)">
                                      <p:cBhvr>
                                        <p:cTn id="67" dur="500"/>
                                        <p:tgtEl>
                                          <p:spTgt spid="1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22238</TotalTime>
  <Words>1384</Words>
  <Application>Microsoft Office PowerPoint</Application>
  <PresentationFormat>On-screen Show (4:3)</PresentationFormat>
  <Paragraphs>244</Paragraphs>
  <Slides>23</Slides>
  <Notes>6</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1" baseType="lpstr">
      <vt:lpstr>Arial</vt:lpstr>
      <vt:lpstr>Arial Black</vt:lpstr>
      <vt:lpstr>Arial Narrow</vt:lpstr>
      <vt:lpstr>Calibri</vt:lpstr>
      <vt:lpstr>RomanD</vt:lpstr>
      <vt:lpstr>Wingdings</vt:lpstr>
      <vt:lpstr>Office Theme</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Funding Matrix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 raibh maith agaibh!  Ceistenna?</vt:lpstr>
      <vt:lpstr>Links:  http://www.irishtimes.com/news/social-affairs/affordable-houses-give-hope-to-renters-1.3147111  https://www.rte.ie/news/dublin/2017/0710/889171-affordable-housing-scheme/  http://nearfm.ie/podcast/?p=22367  https://www.dublininquirer.com/2017/06/06/how-did-a-co-op-build-affordable-homes-in-ballymun-and-can-it-be-done-elsewhere/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"Hugh BRENNAN"</dc:creator>
  <cp:lastModifiedBy>Galway City Community Network</cp:lastModifiedBy>
  <cp:revision>510</cp:revision>
  <cp:lastPrinted>2018-02-23T13:26:56Z</cp:lastPrinted>
  <dcterms:created xsi:type="dcterms:W3CDTF">2006-08-16T00:00:00Z</dcterms:created>
  <dcterms:modified xsi:type="dcterms:W3CDTF">2018-02-23T13:27:00Z</dcterms:modified>
</cp:coreProperties>
</file>